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comments/modernComment_100_0.xml" ContentType="application/vnd.ms-powerpoint.comments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handoutMasterIdLst>
    <p:handoutMasterId r:id="rId9"/>
  </p:handoutMasterIdLst>
  <p:sldIdLst>
    <p:sldId id="256" r:id="rId2"/>
    <p:sldId id="257" r:id="rId3"/>
    <p:sldId id="260" r:id="rId4"/>
    <p:sldId id="261" r:id="rId5"/>
    <p:sldId id="259" r:id="rId6"/>
    <p:sldId id="258" r:id="rId7"/>
    <p:sldId id="262" r:id="rId8"/>
  </p:sldIdLst>
  <p:sldSz cx="9144000" cy="6858000" type="screen4x3"/>
  <p:notesSz cx="7010400" cy="9296400"/>
  <p:defaultTextStyle>
    <a:defPPr>
      <a:defRPr lang="en-US"/>
    </a:defPPr>
    <a:lvl1pPr marL="0" algn="l" defTabSz="8204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10200" algn="l" defTabSz="8204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820400" algn="l" defTabSz="8204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230600" algn="l" defTabSz="8204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640799" algn="l" defTabSz="8204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050999" algn="l" defTabSz="8204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2461199" algn="l" defTabSz="8204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2871399" algn="l" defTabSz="8204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3281599" algn="l" defTabSz="8204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96ACFBE-2986-AD89-DAF2-7D5633A57765}" name="Tina Schankula" initials="TS" userId="S::tina.schankula@ofa.on.ca::dced58a2-abc2-4138-9f9d-5239f79f2f4e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8550160-6C57-420E-8A94-F12507BD1D22}" v="8" dt="2024-03-04T18:54:54.62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030" autoAdjust="0"/>
    <p:restoredTop sz="94660"/>
  </p:normalViewPr>
  <p:slideViewPr>
    <p:cSldViewPr snapToGrid="0">
      <p:cViewPr varScale="1">
        <p:scale>
          <a:sx n="78" d="100"/>
          <a:sy n="78" d="100"/>
        </p:scale>
        <p:origin x="133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82" d="100"/>
          <a:sy n="82" d="100"/>
        </p:scale>
        <p:origin x="-3858" y="-96"/>
      </p:cViewPr>
      <p:guideLst>
        <p:guide orient="horz" pos="2928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8/10/relationships/authors" Target="authors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5/10/relationships/revisionInfo" Target="revisionInfo.xml"/></Relationships>
</file>

<file path=ppt/comments/modernComment_100_0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D80D8348-1F17-4078-8A8F-34D4770AB4FB}" authorId="{696ACFBE-2986-AD89-DAF2-7D5633A57765}" created="2024-03-04T18:42:03.218">
    <pc:sldMkLst xmlns:pc="http://schemas.microsoft.com/office/powerpoint/2013/main/command">
      <pc:docMk/>
      <pc:sldMk cId="0" sldId="256"/>
    </pc:sldMkLst>
    <p188:txBody>
      <a:bodyPr/>
      <a:lstStyle/>
      <a:p>
        <a:r>
          <a:rPr lang="en-CA"/>
          <a:t>Switch e,ao; #
</a:t>
        </a:r>
      </a:p>
    </p188:txBody>
  </p188:cm>
</p188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2688D4-BA39-4F70-8C4E-01A782FC99D2}" type="datetimeFigureOut">
              <a:rPr lang="en-CA" smtClean="0"/>
              <a:pPr/>
              <a:t>2024-03-14</a:t>
            </a:fld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1A64AE-F49E-4D4F-BD1D-86B03731164A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214641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101"/>
          <a:stretch/>
        </p:blipFill>
        <p:spPr bwMode="auto">
          <a:xfrm>
            <a:off x="1681" y="6019799"/>
            <a:ext cx="5492750" cy="365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17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985" y="1064963"/>
            <a:ext cx="9150985" cy="2451100"/>
          </a:xfrm>
          <a:prstGeom prst="rect">
            <a:avLst/>
          </a:prstGeom>
          <a:noFill/>
        </p:spPr>
      </p:pic>
      <p:pic>
        <p:nvPicPr>
          <p:cNvPr id="7" name="Picture 6" descr="C:\Users\peter.sykanda\Desktop\TEMPLATES\Logos\1 - OFA LOGOS\BMP\OFA Logo - reduced size 1Mb.bmp"/>
          <p:cNvPicPr/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6182" y="469566"/>
            <a:ext cx="2044143" cy="564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Text Placeholder 24"/>
          <p:cNvSpPr>
            <a:spLocks noGrp="1"/>
          </p:cNvSpPr>
          <p:nvPr>
            <p:ph type="body" sz="quarter" idx="10"/>
          </p:nvPr>
        </p:nvSpPr>
        <p:spPr>
          <a:xfrm>
            <a:off x="542925" y="1497330"/>
            <a:ext cx="7305675" cy="1990725"/>
          </a:xfrm>
          <a:prstGeom prst="rect">
            <a:avLst/>
          </a:prstGeom>
        </p:spPr>
        <p:txBody>
          <a:bodyPr anchor="ctr" anchorCtr="0"/>
          <a:lstStyle>
            <a:lvl1pPr marL="0" indent="0">
              <a:spcBef>
                <a:spcPts val="0"/>
              </a:spcBef>
              <a:buNone/>
              <a:defRPr sz="3600" b="1">
                <a:solidFill>
                  <a:schemeClr val="bg1"/>
                </a:solidFill>
                <a:latin typeface="Trebuchet MS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Text Placeholder 26"/>
          <p:cNvSpPr>
            <a:spLocks noGrp="1"/>
          </p:cNvSpPr>
          <p:nvPr>
            <p:ph type="body" sz="quarter" idx="11" hasCustomPrompt="1"/>
          </p:nvPr>
        </p:nvSpPr>
        <p:spPr>
          <a:xfrm>
            <a:off x="2543175" y="6038850"/>
            <a:ext cx="2800350" cy="352425"/>
          </a:xfrm>
          <a:prstGeom prst="rect">
            <a:avLst/>
          </a:prstGeom>
        </p:spPr>
        <p:txBody>
          <a:bodyPr/>
          <a:lstStyle>
            <a:lvl2pPr>
              <a:buNone/>
              <a:defRPr/>
            </a:lvl2pPr>
            <a:lvl5pPr marL="0" indent="0">
              <a:buNone/>
              <a:defRPr b="1">
                <a:solidFill>
                  <a:schemeClr val="bg1"/>
                </a:solidFill>
                <a:latin typeface="Trebuchet MS" pitchFamily="34" charset="0"/>
              </a:defRPr>
            </a:lvl5pPr>
          </a:lstStyle>
          <a:p>
            <a:pPr lvl="4"/>
            <a:r>
              <a:rPr lang="en-CA" dirty="0"/>
              <a:t>DATE OF PRESENTATION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2"/>
          <p:cNvGrpSpPr>
            <a:grpSpLocks/>
          </p:cNvGrpSpPr>
          <p:nvPr userDrawn="1"/>
        </p:nvGrpSpPr>
        <p:grpSpPr bwMode="auto">
          <a:xfrm>
            <a:off x="3659842" y="136526"/>
            <a:ext cx="5491628" cy="489658"/>
            <a:chOff x="4887" y="2255"/>
            <a:chExt cx="7352" cy="841"/>
          </a:xfrm>
        </p:grpSpPr>
        <p:sp>
          <p:nvSpPr>
            <p:cNvPr id="17" name="Rectangle 3"/>
            <p:cNvSpPr>
              <a:spLocks noChangeArrowheads="1"/>
            </p:cNvSpPr>
            <p:nvPr/>
          </p:nvSpPr>
          <p:spPr bwMode="auto">
            <a:xfrm>
              <a:off x="7493" y="2255"/>
              <a:ext cx="4746" cy="605"/>
            </a:xfrm>
            <a:prstGeom prst="rect">
              <a:avLst/>
            </a:prstGeom>
            <a:solidFill>
              <a:srgbClr val="F70101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18" name="AutoShape 4"/>
            <p:cNvSpPr>
              <a:spLocks noChangeArrowheads="1"/>
            </p:cNvSpPr>
            <p:nvPr/>
          </p:nvSpPr>
          <p:spPr bwMode="auto">
            <a:xfrm>
              <a:off x="4887" y="2255"/>
              <a:ext cx="3154" cy="841"/>
            </a:xfrm>
            <a:prstGeom prst="roundRect">
              <a:avLst>
                <a:gd name="adj" fmla="val 35907"/>
              </a:avLst>
            </a:prstGeom>
            <a:solidFill>
              <a:srgbClr val="F7010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</p:grpSp>
      <p:grpSp>
        <p:nvGrpSpPr>
          <p:cNvPr id="20" name="Group 5"/>
          <p:cNvGrpSpPr>
            <a:grpSpLocks/>
          </p:cNvGrpSpPr>
          <p:nvPr userDrawn="1"/>
        </p:nvGrpSpPr>
        <p:grpSpPr bwMode="auto">
          <a:xfrm>
            <a:off x="-17623" y="477918"/>
            <a:ext cx="7399104" cy="620484"/>
            <a:chOff x="-105" y="3190"/>
            <a:chExt cx="11021" cy="860"/>
          </a:xfrm>
        </p:grpSpPr>
        <p:sp>
          <p:nvSpPr>
            <p:cNvPr id="21" name="Rectangle 6"/>
            <p:cNvSpPr>
              <a:spLocks noChangeArrowheads="1"/>
            </p:cNvSpPr>
            <p:nvPr/>
          </p:nvSpPr>
          <p:spPr bwMode="auto">
            <a:xfrm>
              <a:off x="-105" y="3190"/>
              <a:ext cx="10387" cy="860"/>
            </a:xfrm>
            <a:prstGeom prst="rect">
              <a:avLst/>
            </a:prstGeom>
            <a:solidFill>
              <a:srgbClr val="5A5A5A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2" name="Rectangle 7"/>
            <p:cNvSpPr>
              <a:spLocks noChangeArrowheads="1"/>
            </p:cNvSpPr>
            <p:nvPr/>
          </p:nvSpPr>
          <p:spPr bwMode="auto">
            <a:xfrm>
              <a:off x="9988" y="3190"/>
              <a:ext cx="928" cy="363"/>
            </a:xfrm>
            <a:prstGeom prst="rect">
              <a:avLst/>
            </a:prstGeom>
            <a:solidFill>
              <a:srgbClr val="5A5A5A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  <p:sp>
          <p:nvSpPr>
            <p:cNvPr id="24" name="AutoShape 8"/>
            <p:cNvSpPr>
              <a:spLocks noChangeArrowheads="1"/>
            </p:cNvSpPr>
            <p:nvPr/>
          </p:nvSpPr>
          <p:spPr bwMode="auto">
            <a:xfrm>
              <a:off x="7760" y="3205"/>
              <a:ext cx="3154" cy="841"/>
            </a:xfrm>
            <a:prstGeom prst="roundRect">
              <a:avLst>
                <a:gd name="adj" fmla="val 35907"/>
              </a:avLst>
            </a:prstGeom>
            <a:solidFill>
              <a:srgbClr val="5A5A5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CA" dirty="0"/>
            </a:p>
          </p:txBody>
        </p:sp>
      </p:grpSp>
      <p:sp>
        <p:nvSpPr>
          <p:cNvPr id="25" name="Text Placeholder 24"/>
          <p:cNvSpPr>
            <a:spLocks noGrp="1"/>
          </p:cNvSpPr>
          <p:nvPr>
            <p:ph type="body" sz="quarter" idx="11"/>
          </p:nvPr>
        </p:nvSpPr>
        <p:spPr>
          <a:xfrm>
            <a:off x="222325" y="465056"/>
            <a:ext cx="6601500" cy="620794"/>
          </a:xfrm>
          <a:prstGeom prst="rect">
            <a:avLst/>
          </a:prstGeom>
        </p:spPr>
        <p:txBody>
          <a:bodyPr lIns="82040" tIns="41020" rIns="82040" bIns="41020" anchor="ctr" anchorCtr="0"/>
          <a:lstStyle>
            <a:lvl1pPr>
              <a:spcBef>
                <a:spcPts val="0"/>
              </a:spcBef>
              <a:buNone/>
              <a:defRPr sz="3200" b="1">
                <a:solidFill>
                  <a:schemeClr val="bg1"/>
                </a:solidFill>
                <a:latin typeface="Trebuchet MS" pitchFamily="34" charset="0"/>
              </a:defRPr>
            </a:lvl1pPr>
            <a:lvl2pPr>
              <a:buNone/>
              <a:defRPr sz="1800">
                <a:solidFill>
                  <a:schemeClr val="bg1"/>
                </a:solidFill>
                <a:latin typeface="Trebuchet MS" pitchFamily="34" charset="0"/>
              </a:defRPr>
            </a:lvl2pPr>
            <a:lvl3pPr>
              <a:buNone/>
              <a:defRPr sz="1800">
                <a:solidFill>
                  <a:schemeClr val="bg1"/>
                </a:solidFill>
                <a:latin typeface="Trebuchet MS" pitchFamily="34" charset="0"/>
              </a:defRPr>
            </a:lvl3pPr>
            <a:lvl4pPr>
              <a:buNone/>
              <a:defRPr sz="1800">
                <a:solidFill>
                  <a:schemeClr val="bg1"/>
                </a:solidFill>
                <a:latin typeface="Trebuchet MS" pitchFamily="34" charset="0"/>
              </a:defRPr>
            </a:lvl4pPr>
            <a:lvl5pPr>
              <a:buNone/>
              <a:defRPr sz="1800">
                <a:solidFill>
                  <a:schemeClr val="bg1"/>
                </a:solidFill>
                <a:latin typeface="Trebuchet MS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9" name="Picture 28" descr="C:\Users\peter.sykanda\Desktop\TEMPLATES\Logos\1 - OFA LOGOS\BMP\OFA Logo - reduced size 1Mb.bmp"/>
          <p:cNvPicPr/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9058" y="76200"/>
            <a:ext cx="1282142" cy="349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Text Placeholder 22"/>
          <p:cNvSpPr>
            <a:spLocks noGrp="1"/>
          </p:cNvSpPr>
          <p:nvPr>
            <p:ph type="body" sz="quarter" idx="10"/>
          </p:nvPr>
        </p:nvSpPr>
        <p:spPr>
          <a:xfrm>
            <a:off x="200025" y="1190624"/>
            <a:ext cx="8782050" cy="5038725"/>
          </a:xfrm>
          <a:prstGeom prst="rect">
            <a:avLst/>
          </a:prstGeom>
          <a:solidFill>
            <a:schemeClr val="bg1"/>
          </a:solidFill>
        </p:spPr>
        <p:txBody>
          <a:bodyPr lIns="82040" tIns="41020" rIns="82040" bIns="41020"/>
          <a:lstStyle>
            <a:lvl1pPr>
              <a:spcBef>
                <a:spcPts val="0"/>
              </a:spcBef>
              <a:buNone/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3600">
                <a:latin typeface="Arial" pitchFamily="34" charset="0"/>
                <a:cs typeface="Arial" pitchFamily="34" charset="0"/>
              </a:defRPr>
            </a:lvl2pPr>
            <a:lvl3pPr>
              <a:defRPr sz="3600">
                <a:latin typeface="Arial" pitchFamily="34" charset="0"/>
                <a:cs typeface="Arial" pitchFamily="34" charset="0"/>
              </a:defRPr>
            </a:lvl3pPr>
            <a:lvl4pPr>
              <a:defRPr sz="3600">
                <a:latin typeface="Arial" pitchFamily="34" charset="0"/>
                <a:cs typeface="Arial" pitchFamily="34" charset="0"/>
              </a:defRPr>
            </a:lvl4pPr>
            <a:lvl5pPr>
              <a:defRPr sz="36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723"/>
          <a:stretch/>
        </p:blipFill>
        <p:spPr bwMode="auto">
          <a:xfrm>
            <a:off x="1681" y="6388043"/>
            <a:ext cx="5492750" cy="3365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820400" rtl="0" eaLnBrk="1" latinLnBrk="0" hangingPunct="1">
        <a:spcBef>
          <a:spcPct val="0"/>
        </a:spcBef>
        <a:buNone/>
        <a:defRPr sz="3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7650" indent="-307650" algn="l" defTabSz="82040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66575" indent="-256375" algn="l" defTabSz="820400" rtl="0" eaLnBrk="1" latinLnBrk="0" hangingPunct="1">
        <a:spcBef>
          <a:spcPct val="20000"/>
        </a:spcBef>
        <a:buFont typeface="Arial" pitchFamily="34" charset="0"/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025500" indent="-205100" algn="l" defTabSz="820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435699" indent="-205100" algn="l" defTabSz="820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45899" indent="-205100" algn="l" defTabSz="820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56099" indent="-205100" algn="l" defTabSz="820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66299" indent="-205100" algn="l" defTabSz="820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76499" indent="-205100" algn="l" defTabSz="820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486699" indent="-205100" algn="l" defTabSz="820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2040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0200" algn="l" defTabSz="82040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0400" algn="l" defTabSz="82040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0600" algn="l" defTabSz="82040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40799" algn="l" defTabSz="82040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50999" algn="l" defTabSz="82040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61199" algn="l" defTabSz="82040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71399" algn="l" defTabSz="82040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81599" algn="l" defTabSz="82040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tina.schankula@ofa.on.ca" TargetMode="External"/><Relationship Id="rId2" Type="http://schemas.microsoft.com/office/2018/10/relationships/comments" Target="../comments/modernComment_100_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Tina.Schankula@ofa.on.ca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562803" y="1527147"/>
            <a:ext cx="7305675" cy="1990725"/>
          </a:xfrm>
        </p:spPr>
        <p:txBody>
          <a:bodyPr/>
          <a:lstStyle/>
          <a:p>
            <a:pPr marL="0" indent="0" algn="ctr"/>
            <a:r>
              <a:rPr lang="en-US" sz="4400" dirty="0"/>
              <a:t>Stormwater Management  Overview</a:t>
            </a:r>
            <a:endParaRPr lang="en-CA" sz="4400" dirty="0"/>
          </a:p>
        </p:txBody>
      </p:sp>
      <p:sp>
        <p:nvSpPr>
          <p:cNvPr id="3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3028537" y="3966293"/>
            <a:ext cx="6115463" cy="2172528"/>
          </a:xfrm>
        </p:spPr>
        <p:txBody>
          <a:bodyPr anchor="t" anchorCtr="0"/>
          <a:lstStyle/>
          <a:p>
            <a:pPr marL="0" indent="0" algn="r"/>
            <a:endParaRPr lang="en-US" sz="2800" dirty="0">
              <a:solidFill>
                <a:schemeClr val="tx1"/>
              </a:solidFill>
            </a:endParaRPr>
          </a:p>
          <a:p>
            <a:pPr marL="0" indent="0" algn="r"/>
            <a:r>
              <a:rPr lang="en-US" sz="2800" dirty="0">
                <a:solidFill>
                  <a:schemeClr val="tx1"/>
                </a:solidFill>
              </a:rPr>
              <a:t>Tina Schankula - OFA Policy Analyst</a:t>
            </a:r>
          </a:p>
          <a:p>
            <a:pPr algn="r"/>
            <a:endParaRPr lang="en-US" sz="2800" dirty="0">
              <a:solidFill>
                <a:schemeClr val="tx1"/>
              </a:solidFill>
              <a:hlinkClick r:id="rId3"/>
            </a:endParaRPr>
          </a:p>
          <a:p>
            <a:pPr algn="r"/>
            <a:r>
              <a:rPr lang="en-US" sz="2800" dirty="0">
                <a:solidFill>
                  <a:schemeClr val="tx1"/>
                </a:solidFill>
                <a:hlinkClick r:id="rId3"/>
              </a:rPr>
              <a:t>tina.schankula@ofa.on.ca</a:t>
            </a:r>
            <a:endParaRPr lang="en-US" sz="2800" dirty="0">
              <a:solidFill>
                <a:schemeClr val="tx1"/>
              </a:solidFill>
            </a:endParaRPr>
          </a:p>
          <a:p>
            <a:pPr marL="0" indent="0" algn="r"/>
            <a:r>
              <a:rPr lang="en-US" sz="2800" dirty="0">
                <a:solidFill>
                  <a:schemeClr val="tx1"/>
                </a:solidFill>
              </a:rPr>
              <a:t>416-559-4962</a:t>
            </a:r>
          </a:p>
          <a:p>
            <a:pPr marL="0" indent="0" algn="r"/>
            <a:endParaRPr lang="en-US" sz="2000" dirty="0">
              <a:solidFill>
                <a:schemeClr val="tx1"/>
              </a:solidFill>
            </a:endParaRPr>
          </a:p>
          <a:p>
            <a:pPr marL="0" indent="0" algn="r"/>
            <a:endParaRPr lang="en-CA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algn="ctr"/>
            <a:r>
              <a:rPr lang="en-US" dirty="0"/>
              <a:t>STORMWATER DEFINITIONS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  <a:p>
            <a:r>
              <a:rPr lang="en-US" b="1" dirty="0"/>
              <a:t>Stormwater </a:t>
            </a:r>
            <a:r>
              <a:rPr lang="en-US" dirty="0"/>
              <a:t>is defined as rainwater, runoff, water runoff from roofs, snowmelt and surface runoff.</a:t>
            </a:r>
          </a:p>
          <a:p>
            <a:endParaRPr lang="en-US" dirty="0"/>
          </a:p>
          <a:p>
            <a:r>
              <a:rPr lang="en-CA" b="1" dirty="0"/>
              <a:t>Stormwater Management Asset</a:t>
            </a:r>
            <a:r>
              <a:rPr lang="en-CA" dirty="0"/>
              <a:t> </a:t>
            </a:r>
            <a:r>
              <a:rPr lang="en-US" dirty="0"/>
              <a:t>refers to the collection, transmission, treatment, retention, infiltration, control or disposal of stormwater. </a:t>
            </a:r>
            <a:endParaRPr lang="en-C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D330636-9D1A-A289-E376-3A9827D16F6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FUNDING APPROACHES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BB547E-4DAE-28E9-699E-C00F6FA0677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580321" y="1833381"/>
            <a:ext cx="7401753" cy="4395968"/>
          </a:xfrm>
        </p:spPr>
        <p:txBody>
          <a:bodyPr/>
          <a:lstStyle/>
          <a:p>
            <a:r>
              <a:rPr lang="en-US" dirty="0"/>
              <a:t>   </a:t>
            </a:r>
            <a:endParaRPr lang="en-CA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D1D3FB9-694F-D7FA-9993-9C9C41DDF7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2706812"/>
              </p:ext>
            </p:extLst>
          </p:nvPr>
        </p:nvGraphicFramePr>
        <p:xfrm>
          <a:off x="222325" y="1247459"/>
          <a:ext cx="8759750" cy="55053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1950">
                  <a:extLst>
                    <a:ext uri="{9D8B030D-6E8A-4147-A177-3AD203B41FA5}">
                      <a16:colId xmlns:a16="http://schemas.microsoft.com/office/drawing/2014/main" val="2615655031"/>
                    </a:ext>
                  </a:extLst>
                </a:gridCol>
                <a:gridCol w="1751950">
                  <a:extLst>
                    <a:ext uri="{9D8B030D-6E8A-4147-A177-3AD203B41FA5}">
                      <a16:colId xmlns:a16="http://schemas.microsoft.com/office/drawing/2014/main" val="286566393"/>
                    </a:ext>
                  </a:extLst>
                </a:gridCol>
                <a:gridCol w="1751950">
                  <a:extLst>
                    <a:ext uri="{9D8B030D-6E8A-4147-A177-3AD203B41FA5}">
                      <a16:colId xmlns:a16="http://schemas.microsoft.com/office/drawing/2014/main" val="571680923"/>
                    </a:ext>
                  </a:extLst>
                </a:gridCol>
                <a:gridCol w="1751950">
                  <a:extLst>
                    <a:ext uri="{9D8B030D-6E8A-4147-A177-3AD203B41FA5}">
                      <a16:colId xmlns:a16="http://schemas.microsoft.com/office/drawing/2014/main" val="3477601611"/>
                    </a:ext>
                  </a:extLst>
                </a:gridCol>
                <a:gridCol w="1751950">
                  <a:extLst>
                    <a:ext uri="{9D8B030D-6E8A-4147-A177-3AD203B41FA5}">
                      <a16:colId xmlns:a16="http://schemas.microsoft.com/office/drawing/2014/main" val="1349995159"/>
                    </a:ext>
                  </a:extLst>
                </a:gridCol>
              </a:tblGrid>
              <a:tr h="923047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Type of Charge</a:t>
                      </a:r>
                      <a:endParaRPr lang="en-CA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Ease of Calculation</a:t>
                      </a:r>
                      <a:endParaRPr lang="en-CA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Link between Fee Paid &amp; Benefit</a:t>
                      </a:r>
                      <a:endParaRPr lang="en-CA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Admin Costs</a:t>
                      </a:r>
                      <a:endParaRPr lang="en-CA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User Control over Charging Mechanism</a:t>
                      </a:r>
                      <a:endParaRPr lang="en-CA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60492578"/>
                  </a:ext>
                </a:extLst>
              </a:tr>
              <a:tr h="959693">
                <a:tc>
                  <a:txBody>
                    <a:bodyPr/>
                    <a:lstStyle/>
                    <a:p>
                      <a:r>
                        <a:rPr lang="en-US" sz="2000" dirty="0"/>
                        <a:t>Flat Fee / Tiered Flat Rate</a:t>
                      </a:r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Easy</a:t>
                      </a:r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Low</a:t>
                      </a:r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Low</a:t>
                      </a:r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Low</a:t>
                      </a:r>
                      <a:endParaRPr lang="en-CA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1629120"/>
                  </a:ext>
                </a:extLst>
              </a:tr>
              <a:tr h="668877">
                <a:tc>
                  <a:txBody>
                    <a:bodyPr/>
                    <a:lstStyle/>
                    <a:p>
                      <a:r>
                        <a:rPr lang="en-US" sz="2000" dirty="0"/>
                        <a:t>Impervious Area</a:t>
                      </a:r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Medium</a:t>
                      </a:r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Medium</a:t>
                      </a:r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Medium</a:t>
                      </a:r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Low</a:t>
                      </a:r>
                      <a:endParaRPr lang="en-CA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2357257"/>
                  </a:ext>
                </a:extLst>
              </a:tr>
              <a:tr h="959693">
                <a:tc>
                  <a:txBody>
                    <a:bodyPr/>
                    <a:lstStyle/>
                    <a:p>
                      <a:r>
                        <a:rPr lang="en-US" sz="2000" dirty="0"/>
                        <a:t>Equivalent Residential Unit</a:t>
                      </a:r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Medium  </a:t>
                      </a:r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Medium</a:t>
                      </a:r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Medium</a:t>
                      </a:r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Low</a:t>
                      </a:r>
                      <a:endParaRPr lang="en-CA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3204073"/>
                  </a:ext>
                </a:extLst>
              </a:tr>
              <a:tr h="668877">
                <a:tc>
                  <a:txBody>
                    <a:bodyPr/>
                    <a:lstStyle/>
                    <a:p>
                      <a:r>
                        <a:rPr lang="en-US" sz="2000" dirty="0"/>
                        <a:t>Runoff Coefficient</a:t>
                      </a:r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Medium</a:t>
                      </a:r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Medium</a:t>
                      </a:r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Medium</a:t>
                      </a:r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Low</a:t>
                      </a:r>
                      <a:endParaRPr lang="en-CA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0832933"/>
                  </a:ext>
                </a:extLst>
              </a:tr>
              <a:tr h="378061">
                <a:tc>
                  <a:txBody>
                    <a:bodyPr/>
                    <a:lstStyle/>
                    <a:p>
                      <a:r>
                        <a:rPr lang="en-US" sz="2000" dirty="0"/>
                        <a:t>Property Tax</a:t>
                      </a:r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Easy</a:t>
                      </a:r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Low</a:t>
                      </a:r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Low</a:t>
                      </a:r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Medium</a:t>
                      </a:r>
                      <a:endParaRPr lang="en-CA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2763050"/>
                  </a:ext>
                </a:extLst>
              </a:tr>
              <a:tr h="378061">
                <a:tc>
                  <a:txBody>
                    <a:bodyPr/>
                    <a:lstStyle/>
                    <a:p>
                      <a:r>
                        <a:rPr lang="en-US" sz="2000" dirty="0"/>
                        <a:t>Utility Rate</a:t>
                      </a:r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Easy</a:t>
                      </a:r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Low</a:t>
                      </a:r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Low </a:t>
                      </a:r>
                      <a:endParaRPr lang="en-C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High</a:t>
                      </a:r>
                      <a:endParaRPr lang="en-CA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3174662"/>
                  </a:ext>
                </a:extLst>
              </a:tr>
              <a:tr h="376056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76092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66817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6F821D6-10E2-D41B-D82B-2425FDEE5A0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INCENTIVE / CREDIT SYSTEM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84CAE5-73A2-E04B-EAFA-E0EF8F824A7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A credit system that recognizes practices that, if implemented, will provide a credit to offset some of the stormwater management fee.</a:t>
            </a:r>
          </a:p>
          <a:p>
            <a:r>
              <a:rPr lang="en-CA" dirty="0"/>
              <a:t>		- Capped (e.g. maximum credit of 50%)</a:t>
            </a:r>
          </a:p>
          <a:p>
            <a:r>
              <a:rPr lang="en-CA" sz="2800" dirty="0"/>
              <a:t>		- Often just for multi-residential or ICI properties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CA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CA" sz="2800" dirty="0"/>
              <a:t>Examples may include:</a:t>
            </a:r>
            <a:endParaRPr lang="en-CA" dirty="0"/>
          </a:p>
          <a:p>
            <a:pPr marL="1175050" lvl="2" indent="-457200">
              <a:buFont typeface="Wingdings" panose="05000000000000000000" pitchFamily="2" charset="2"/>
              <a:buChar char="Ø"/>
            </a:pPr>
            <a:r>
              <a:rPr lang="en-CA" sz="2800" dirty="0"/>
              <a:t>Stormwater Ponds</a:t>
            </a:r>
          </a:p>
          <a:p>
            <a:pPr marL="1175050" lvl="2" indent="-457200">
              <a:buFont typeface="Wingdings" panose="05000000000000000000" pitchFamily="2" charset="2"/>
              <a:buChar char="Ø"/>
            </a:pPr>
            <a:r>
              <a:rPr lang="en-CA" sz="2800" dirty="0"/>
              <a:t>Permeable Pavement</a:t>
            </a:r>
          </a:p>
          <a:p>
            <a:pPr marL="1175050" lvl="2" indent="-457200">
              <a:buFont typeface="Wingdings" panose="05000000000000000000" pitchFamily="2" charset="2"/>
              <a:buChar char="Ø"/>
            </a:pPr>
            <a:r>
              <a:rPr lang="en-CA" sz="2800" dirty="0"/>
              <a:t>Green Roofs</a:t>
            </a:r>
          </a:p>
        </p:txBody>
      </p:sp>
    </p:spTree>
    <p:extLst>
      <p:ext uri="{BB962C8B-B14F-4D97-AF65-F5344CB8AC3E}">
        <p14:creationId xmlns:p14="http://schemas.microsoft.com/office/powerpoint/2010/main" val="28948132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249F679-62F1-D1CD-DB49-500CCAA2BB6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22324" y="465056"/>
            <a:ext cx="7072997" cy="620794"/>
          </a:xfrm>
        </p:spPr>
        <p:txBody>
          <a:bodyPr/>
          <a:lstStyle/>
          <a:p>
            <a:r>
              <a:rPr lang="en-US" dirty="0"/>
              <a:t>INCENTIVE / CREDIT SYSTEM - </a:t>
            </a:r>
            <a:r>
              <a:rPr lang="en-US" sz="1600" dirty="0"/>
              <a:t>continued</a:t>
            </a:r>
            <a:endParaRPr lang="en-CA" sz="16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4CD469-B3A2-F86F-9AB1-ADC61AAC21A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22324" y="1160807"/>
            <a:ext cx="8782050" cy="5038725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Credit systems are often looking for activities that will:</a:t>
            </a:r>
          </a:p>
          <a:p>
            <a:pPr marL="0" indent="0"/>
            <a:endParaRPr lang="en-CA" dirty="0"/>
          </a:p>
          <a:p>
            <a:pPr marL="1585249" lvl="3" indent="-457200">
              <a:buFont typeface="Wingdings" panose="05000000000000000000" pitchFamily="2" charset="2"/>
              <a:buChar char="Ø"/>
            </a:pPr>
            <a:r>
              <a:rPr lang="en-CA" sz="2800" dirty="0"/>
              <a:t>Reduce Peak Flows</a:t>
            </a:r>
          </a:p>
          <a:p>
            <a:pPr marL="1585249" lvl="3" indent="-457200">
              <a:buFont typeface="Wingdings" panose="05000000000000000000" pitchFamily="2" charset="2"/>
              <a:buChar char="Ø"/>
            </a:pPr>
            <a:r>
              <a:rPr lang="en-US" sz="2800" dirty="0"/>
              <a:t>Water Quality</a:t>
            </a:r>
          </a:p>
          <a:p>
            <a:pPr marL="1585249" lvl="3" indent="-457200">
              <a:buFont typeface="Wingdings" panose="05000000000000000000" pitchFamily="2" charset="2"/>
              <a:buChar char="Ø"/>
            </a:pPr>
            <a:r>
              <a:rPr lang="en-US" sz="2800" dirty="0"/>
              <a:t>Volume Reduction</a:t>
            </a:r>
          </a:p>
          <a:p>
            <a:r>
              <a:rPr lang="en-US" dirty="0"/>
              <a:t>		</a:t>
            </a:r>
          </a:p>
          <a:p>
            <a:endParaRPr lang="en-US" dirty="0"/>
          </a:p>
          <a:p>
            <a:r>
              <a:rPr lang="en-US" dirty="0"/>
              <a:t>		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127290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8D639FF-6B22-7DCC-3A59-D09DD9EB78F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BREAKOUT SESSION QUESTIONS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9E470D-9BAD-7695-7DD8-4D3F2E0AB8F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sz="1800" dirty="0"/>
          </a:p>
          <a:p>
            <a:r>
              <a:rPr lang="en-US" sz="1800" dirty="0"/>
              <a:t>1.	Are Stormwater Management Fees a current or developing issue of concern in your region?  If so, please share how your region is approaching this topic locally.</a:t>
            </a:r>
          </a:p>
          <a:p>
            <a:endParaRPr lang="en-US" sz="1800" dirty="0"/>
          </a:p>
          <a:p>
            <a:r>
              <a:rPr lang="en-US" sz="1800" dirty="0"/>
              <a:t>2.	Which types of Stormwater Management Fee Calculations should municipalities be discouraged from using?</a:t>
            </a:r>
          </a:p>
          <a:p>
            <a:endParaRPr lang="en-US" sz="1800" dirty="0"/>
          </a:p>
          <a:p>
            <a:r>
              <a:rPr lang="en-US" sz="1800" dirty="0"/>
              <a:t>3.	How should the following farm property areas be treated in a Stormwater Management Fee calculation?</a:t>
            </a:r>
          </a:p>
          <a:p>
            <a:r>
              <a:rPr lang="en-US" sz="1800" dirty="0"/>
              <a:t>		a.	Roof runoff from farm buildings</a:t>
            </a:r>
          </a:p>
          <a:p>
            <a:r>
              <a:rPr lang="en-US" sz="1800" dirty="0"/>
              <a:t>		b.	Tile-drained farmland</a:t>
            </a:r>
          </a:p>
          <a:p>
            <a:r>
              <a:rPr lang="en-US" sz="1800" dirty="0"/>
              <a:t>		c.	Farmland without tile drainage</a:t>
            </a:r>
          </a:p>
          <a:p>
            <a:r>
              <a:rPr lang="en-US" sz="1800" dirty="0"/>
              <a:t>		d.	Farm ponds, wetlands and other on-farm stormwater retention 			measures</a:t>
            </a:r>
          </a:p>
          <a:p>
            <a:endParaRPr lang="en-US" sz="1800" dirty="0"/>
          </a:p>
          <a:p>
            <a:r>
              <a:rPr lang="en-US" sz="1800" dirty="0"/>
              <a:t>4.	What types of farm management practices and/or BMP’s should be considered for an Agricultural Stormwater Credit Program?</a:t>
            </a:r>
          </a:p>
          <a:p>
            <a:endParaRPr lang="en-US" sz="1800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7633636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45E81BE-1C1A-6820-F025-E145B07EF65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  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79CBBB-EE78-FBEC-8268-33714734650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CA" sz="4800" b="1" dirty="0"/>
              <a:t>THANK YOU!</a:t>
            </a:r>
          </a:p>
          <a:p>
            <a:pPr algn="ctr"/>
            <a:endParaRPr lang="en-CA" sz="4800" b="1" dirty="0"/>
          </a:p>
          <a:p>
            <a:pPr algn="r"/>
            <a:r>
              <a:rPr lang="en-CA" sz="4800" b="1" dirty="0"/>
              <a:t>QUESTIONS?</a:t>
            </a:r>
          </a:p>
          <a:p>
            <a:endParaRPr lang="en-CA" dirty="0"/>
          </a:p>
          <a:p>
            <a:endParaRPr lang="en-CA" dirty="0"/>
          </a:p>
          <a:p>
            <a:pPr algn="ctr"/>
            <a:r>
              <a:rPr lang="en-CA" dirty="0"/>
              <a:t>Tina Schankula</a:t>
            </a:r>
          </a:p>
          <a:p>
            <a:pPr algn="ctr"/>
            <a:r>
              <a:rPr lang="en-CA" dirty="0"/>
              <a:t>OFA Policy Analyst</a:t>
            </a:r>
          </a:p>
          <a:p>
            <a:pPr algn="ctr"/>
            <a:r>
              <a:rPr lang="en-CA" dirty="0">
                <a:hlinkClick r:id="rId2"/>
              </a:rPr>
              <a:t>Tina.Schankula@ofa.on.ca</a:t>
            </a:r>
            <a:endParaRPr lang="en-CA" dirty="0"/>
          </a:p>
          <a:p>
            <a:pPr algn="ctr"/>
            <a:r>
              <a:rPr lang="en-CA" dirty="0"/>
              <a:t>416-559-4962</a:t>
            </a:r>
          </a:p>
        </p:txBody>
      </p:sp>
    </p:spTree>
    <p:extLst>
      <p:ext uri="{BB962C8B-B14F-4D97-AF65-F5344CB8AC3E}">
        <p14:creationId xmlns:p14="http://schemas.microsoft.com/office/powerpoint/2010/main" val="2791641682"/>
      </p:ext>
    </p:extLst>
  </p:cSld>
  <p:clrMapOvr>
    <a:masterClrMapping/>
  </p:clrMapOvr>
</p:sld>
</file>

<file path=ppt/theme/theme1.xml><?xml version="1.0" encoding="utf-8"?>
<a:theme xmlns:a="http://schemas.openxmlformats.org/drawingml/2006/main" name="Revised Powerpoint template - nov 201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Revised Powerpoint template - nov 2016</Template>
  <TotalTime>1609</TotalTime>
  <Words>372</Words>
  <Application>Microsoft Office PowerPoint</Application>
  <PresentationFormat>On-screen Show (4:3)</PresentationFormat>
  <Paragraphs>90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Trebuchet MS</vt:lpstr>
      <vt:lpstr>Wingdings</vt:lpstr>
      <vt:lpstr>Revised Powerpoint template - nov 2016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tina.schankula</dc:creator>
  <cp:lastModifiedBy>Kelly Alves</cp:lastModifiedBy>
  <cp:revision>2</cp:revision>
  <cp:lastPrinted>2013-11-15T18:11:59Z</cp:lastPrinted>
  <dcterms:created xsi:type="dcterms:W3CDTF">2016-12-07T19:18:45Z</dcterms:created>
  <dcterms:modified xsi:type="dcterms:W3CDTF">2024-03-14T15:36:12Z</dcterms:modified>
</cp:coreProperties>
</file>