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76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73" r:id="rId14"/>
    <p:sldId id="280" r:id="rId15"/>
    <p:sldId id="272" r:id="rId16"/>
    <p:sldId id="278" r:id="rId17"/>
    <p:sldId id="279" r:id="rId18"/>
    <p:sldId id="268" r:id="rId19"/>
    <p:sldId id="269" r:id="rId20"/>
    <p:sldId id="275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C5A"/>
    <a:srgbClr val="1D2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DEC54-0696-4663-89CE-F6EF6EF67451}" v="101" dt="2024-08-06T14:22:01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3CC9B-D754-4EDE-8798-4013CFCDA7BC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A366C-588D-424F-8794-F67FBE7CF1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908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5A366C-588D-424F-8794-F67FBE7CF16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04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0ED03-EC24-A03F-9931-DD7C46550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E48E9-FED7-B892-130F-1CBA36E8D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468F4-13BA-4AC0-DD0D-A7EFF26F4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E73F2-2312-8A43-4F2D-0CEE8B09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8821F-6DEF-6F6F-3527-E17318A1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172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94983-5758-4ADA-0AF7-6E18513B3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21FBB0-A490-9654-3F2B-47BCC9FA8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18E43-99C2-89C2-AB38-B6809686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88A53-9539-09CD-03D9-27B40AA7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4BF13-C731-5959-C522-D133B0C7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521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964A5F-E7D8-7AA6-5933-4CE9F80AB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99127"/>
            <a:ext cx="2628900" cy="5077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BB08A1-78BD-45D0-DA9E-CA1F4D6D7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9127"/>
            <a:ext cx="7734300" cy="50778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74BAA-72C3-19FC-B728-C38410786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BB0E-98E3-07F2-4011-C031A7A9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D9E07-2B87-FD10-D44D-3A3E4743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14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0C073-9E71-F121-5228-4D11B7F4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8D1FC-9C17-0AE0-C928-FDA1D51F6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i="1">
                <a:latin typeface="Arial Nova Cond" panose="020B0506020202020204" pitchFamily="34" charset="0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1C81B-132A-95FE-5544-C31A9F70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65869-D0CC-7A0E-A4FB-19E6EC0AF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53D71-271C-C43F-D1B7-B6D94568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964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BA364-368E-8A49-F943-7ECB8566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A6446-0BD5-7EFD-FF8E-AC933D55C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51233-5E15-27FD-8264-AE7931BEA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E8434-42E4-040A-4B19-FB0A1CC2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A6F1A-DA31-B5CC-414B-D2EB3FDA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344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6F2E4-7BEF-589B-58A9-793E7CC6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8B89-0665-7DBB-5D6D-CF9C9EE1F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0539"/>
            <a:ext cx="5181600" cy="393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DEC38-346C-B849-4F94-587973750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40539"/>
            <a:ext cx="5181600" cy="393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5ABAC7-1625-B906-4131-1EDC3A79E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686FE-0AB8-E619-523D-649554AF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41CD5-5722-1662-6DCD-4B92E8244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09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4125-E550-D22A-FBD9-5E8E793EC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48508"/>
            <a:ext cx="10515600" cy="78509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6EAB8-30B2-C363-E97E-B8CEA1FF1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22763"/>
            <a:ext cx="5157787" cy="4823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CCF9E-A25C-3C55-1938-B1DF46571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6C328-F96C-BBEF-0379-94C546EFA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22763"/>
            <a:ext cx="5183188" cy="4823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04F3C-B427-D287-B079-E8AE0894E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E26D00-EC4C-F8A9-7BF9-D7CA3C6E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EF8D21-5CC0-E50D-CE74-D53DB25F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6FB579-7D38-4A8D-41FC-1D6BB04E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029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83E3A-86AE-DDFB-7EC7-02F0A429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E36CB5-A6C0-3F8B-E8D1-9E41721B4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0F7E1C-7842-B001-46F1-65A77745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73C6-F481-CD00-8841-EB7040918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263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ED596A-1EEC-4D65-6E0B-6019D331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9B8BE0-48C7-3EEB-5391-0EB11212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D51C0-9C5A-F190-916B-2E3CCC11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195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7999-FC24-23A5-7812-515D56AD3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16732"/>
            <a:ext cx="3932237" cy="10699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692D-CACF-8DA2-E8FF-1120EF77F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167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D0239-2F68-75D9-AE09-6921F490E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8670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CCA95-5744-66FE-59A7-C35C411B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629D9-B08A-E03D-E5C2-11925AB3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E9448-829D-73E4-5014-FEA15E4E2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606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5C9E6-5981-9692-7A0C-96D94809E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16733"/>
            <a:ext cx="3932237" cy="94066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30BA71-8B5B-D96F-9FBA-880BA67963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167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DB248-AE88-CB95-3F8F-F33A09DE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01454"/>
            <a:ext cx="3932237" cy="35889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C07AC-A677-F8F9-0DA2-618AE7574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F0E196-B744-6AEB-9872-E21E57FC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4353A-F88F-D951-03B1-A49EBDD6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171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8CFF8-5B7F-5A10-60F7-D6DD18D5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0522"/>
            <a:ext cx="10515600" cy="1000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B033F-DDD5-EFB1-FCB0-609BB3AF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19927"/>
            <a:ext cx="10515600" cy="3757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595E6-B871-39B7-E50D-EEFC52EFF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95F37C-4DD0-41F2-A716-8780F7DCACE5}" type="datetimeFigureOut">
              <a:rPr lang="en-CA" smtClean="0"/>
              <a:t>2024-08-06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037C5-09E2-5D9F-8B17-63E352CC8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CCDF6-0CBC-E595-AFCC-6F03B6322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30F46-CB63-47C3-9F15-52664BC246B3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6187694-7B3C-030E-9149-B708BF5B8EC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95118" y="576336"/>
            <a:ext cx="1286164" cy="34585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0F89FC3-CFC1-68C4-6550-1E0F9C90AADD}"/>
              </a:ext>
            </a:extLst>
          </p:cNvPr>
          <p:cNvSpPr/>
          <p:nvPr userDrawn="1"/>
        </p:nvSpPr>
        <p:spPr>
          <a:xfrm>
            <a:off x="1" y="229253"/>
            <a:ext cx="12192000" cy="258001"/>
          </a:xfrm>
          <a:prstGeom prst="rect">
            <a:avLst/>
          </a:prstGeom>
          <a:solidFill>
            <a:srgbClr val="2B4C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D8090-E1CF-ED79-B732-E13BD60F0E6B}"/>
              </a:ext>
            </a:extLst>
          </p:cNvPr>
          <p:cNvSpPr/>
          <p:nvPr userDrawn="1"/>
        </p:nvSpPr>
        <p:spPr>
          <a:xfrm>
            <a:off x="1" y="1"/>
            <a:ext cx="12192000" cy="258000"/>
          </a:xfrm>
          <a:prstGeom prst="rect">
            <a:avLst/>
          </a:prstGeom>
          <a:solidFill>
            <a:srgbClr val="1D232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66CA7D-F531-C819-70EB-63ED45621499}"/>
              </a:ext>
            </a:extLst>
          </p:cNvPr>
          <p:cNvSpPr txBox="1">
            <a:spLocks/>
          </p:cNvSpPr>
          <p:nvPr userDrawn="1"/>
        </p:nvSpPr>
        <p:spPr>
          <a:xfrm>
            <a:off x="1508990" y="469400"/>
            <a:ext cx="9844810" cy="54186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3200" b="0" dirty="0">
                <a:solidFill>
                  <a:schemeClr val="bg1">
                    <a:lumMod val="65000"/>
                  </a:schemeClr>
                </a:solidFill>
                <a:latin typeface="Arial Nova Cond Light" panose="020F0502020204030204" pitchFamily="34" charset="0"/>
              </a:rPr>
              <a:t>PAC Meeting Update on the PPS</a:t>
            </a:r>
            <a:endParaRPr lang="en-CA" sz="3200" b="0" dirty="0">
              <a:solidFill>
                <a:schemeClr val="bg1">
                  <a:lumMod val="65000"/>
                </a:schemeClr>
              </a:solidFill>
              <a:latin typeface="Arial Nova Cond Light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066E94-228B-E324-0F12-9208891724C1}"/>
              </a:ext>
            </a:extLst>
          </p:cNvPr>
          <p:cNvSpPr/>
          <p:nvPr userDrawn="1"/>
        </p:nvSpPr>
        <p:spPr>
          <a:xfrm>
            <a:off x="0" y="6605348"/>
            <a:ext cx="12192000" cy="258000"/>
          </a:xfrm>
          <a:prstGeom prst="rect">
            <a:avLst/>
          </a:prstGeom>
          <a:solidFill>
            <a:srgbClr val="2B4C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140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ova Cond" panose="020F050202020403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ova Cond" panose="020F050202020403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ova Cond" panose="020F050202020403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ova Cond" panose="020F050202020403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ova Cond" panose="020F050202020403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00E4-9A58-85FE-774C-0EAD1B676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>
                <a:latin typeface="Arial Narrow" panose="020B0606020202030204" pitchFamily="34" charset="0"/>
              </a:rPr>
              <a:t>Provincial Planning Statement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30201-50A1-176C-2F81-44441B5CD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7666" y="3602038"/>
            <a:ext cx="6056670" cy="27299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CA" u="sng" dirty="0"/>
              <a:t>Contents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dirty="0"/>
              <a:t>Who is this guy?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dirty="0"/>
              <a:t>What is the PPS?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dirty="0"/>
              <a:t>What are the proposed updates to the PPS?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dirty="0"/>
              <a:t>What was OFA’s response?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dirty="0"/>
              <a:t>What happens next?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dirty="0"/>
              <a:t>Q&amp;A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845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1401-1E1D-D0D1-340F-75B55D45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Municipal Comprehensive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BE82-49BB-7881-0EEC-9855451E4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Two major types of areas affected:</a:t>
            </a:r>
          </a:p>
          <a:p>
            <a:pPr lvl="1"/>
            <a:r>
              <a:rPr lang="en-CA" dirty="0"/>
              <a:t>Settlement Areas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(built-up areas that feature a mix of land uses)</a:t>
            </a:r>
          </a:p>
          <a:p>
            <a:pPr lvl="1"/>
            <a:r>
              <a:rPr lang="en-CA" dirty="0"/>
              <a:t>Employment Areas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(business uses and often zoned for commercial or industrial use)</a:t>
            </a:r>
          </a:p>
          <a:p>
            <a:r>
              <a:rPr lang="en-CA" dirty="0"/>
              <a:t>PPS (2020)</a:t>
            </a:r>
          </a:p>
          <a:p>
            <a:pPr lvl="1"/>
            <a:r>
              <a:rPr lang="en-CA" dirty="0"/>
              <a:t>Settlement Area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(1.1.3.8) </a:t>
            </a:r>
            <a:r>
              <a:rPr lang="en-CA" dirty="0"/>
              <a:t>and Employment Area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(1.3.2.2, 1.3.2.4) </a:t>
            </a:r>
            <a:r>
              <a:rPr lang="en-CA" dirty="0"/>
              <a:t>boundary adjustment usually required </a:t>
            </a:r>
            <a:r>
              <a:rPr lang="en-CA" i="1" dirty="0"/>
              <a:t>comprehensive reviews</a:t>
            </a:r>
            <a:r>
              <a:rPr lang="en-CA" dirty="0"/>
              <a:t> and an Official Plan update</a:t>
            </a:r>
          </a:p>
          <a:p>
            <a:r>
              <a:rPr lang="en-CA" dirty="0"/>
              <a:t>Proposed PPS (2024)</a:t>
            </a:r>
          </a:p>
          <a:p>
            <a:pPr lvl="1"/>
            <a:r>
              <a:rPr lang="en-CA" i="1" dirty="0"/>
              <a:t>Comprehensive reviews </a:t>
            </a:r>
            <a:r>
              <a:rPr lang="en-CA" dirty="0"/>
              <a:t>no longer required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(2.3.2), Re: “Cut Red Tape” and “wise use”</a:t>
            </a:r>
          </a:p>
          <a:p>
            <a:pPr lvl="1"/>
            <a:r>
              <a:rPr lang="en-CA" dirty="0"/>
              <a:t>Area/boundary adjustment could be undertaken at any time under this policy</a:t>
            </a:r>
          </a:p>
          <a:p>
            <a:pPr lvl="1"/>
            <a:r>
              <a:rPr lang="en-CA" dirty="0"/>
              <a:t>Advantageous to residential and industrial developers</a:t>
            </a:r>
          </a:p>
          <a:p>
            <a:pPr lvl="1"/>
            <a:r>
              <a:rPr lang="en-CA" dirty="0"/>
              <a:t>Note that appeal rights were limited by Bills 23 and 185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(not a PPS change)</a:t>
            </a:r>
          </a:p>
        </p:txBody>
      </p:sp>
    </p:spTree>
    <p:extLst>
      <p:ext uri="{BB962C8B-B14F-4D97-AF65-F5344CB8AC3E}">
        <p14:creationId xmlns:p14="http://schemas.microsoft.com/office/powerpoint/2010/main" val="1710687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1401-1E1D-D0D1-340F-75B55D45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Provincial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BE82-49BB-7881-0EEC-9855451E4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Ontario has several Regional and Provincial Plans that are meant to be read together with the PPS (</a:t>
            </a:r>
            <a:r>
              <a:rPr lang="en-CA" b="1" dirty="0"/>
              <a:t>Growth Plan</a:t>
            </a:r>
            <a:r>
              <a:rPr lang="en-CA" dirty="0"/>
              <a:t>, Greenbelt, NEP, ORM, </a:t>
            </a:r>
            <a:r>
              <a:rPr lang="en-CA" dirty="0" err="1"/>
              <a:t>etc</a:t>
            </a:r>
            <a:r>
              <a:rPr lang="en-CA" dirty="0"/>
              <a:t>)</a:t>
            </a:r>
          </a:p>
          <a:p>
            <a:r>
              <a:rPr lang="en-CA" dirty="0"/>
              <a:t>2020 PPS</a:t>
            </a:r>
          </a:p>
          <a:p>
            <a:pPr lvl="1"/>
            <a:r>
              <a:rPr lang="en-CA" dirty="0"/>
              <a:t>If the PPS and another plan conflict, the more restrictive policy takes primacy</a:t>
            </a:r>
          </a:p>
          <a:p>
            <a:r>
              <a:rPr lang="en-CA" dirty="0"/>
              <a:t>2024 PPS</a:t>
            </a:r>
          </a:p>
          <a:p>
            <a:pPr lvl="1"/>
            <a:r>
              <a:rPr lang="en-CA" dirty="0"/>
              <a:t>Growth Plan combined with PPS,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Re: “Cut Red Tape” and “housing supply”</a:t>
            </a:r>
          </a:p>
          <a:p>
            <a:pPr lvl="1"/>
            <a:r>
              <a:rPr lang="en-CA" dirty="0"/>
              <a:t>PPS (2024) generally has more relaxed targets than the Growth Plan</a:t>
            </a:r>
          </a:p>
          <a:p>
            <a:pPr lvl="1"/>
            <a:r>
              <a:rPr lang="en-CA" dirty="0"/>
              <a:t>Other plans unaffected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7853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1401-1E1D-D0D1-340F-75B55D45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PPS restrictions on agricultural residences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BE82-49BB-7881-0EEC-9855451E4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9926"/>
            <a:ext cx="10515600" cy="4438073"/>
          </a:xfrm>
        </p:spPr>
        <p:txBody>
          <a:bodyPr>
            <a:normAutofit lnSpcReduction="10000"/>
          </a:bodyPr>
          <a:lstStyle/>
          <a:p>
            <a:r>
              <a:rPr lang="en-CA" dirty="0"/>
              <a:t>Most municipalities require lots in Prime Agricultural Areas to maintain a minimum lot size of 16 ha (40 ac), apply various restrictions on land uses, and limit the number of dwellings units to two.</a:t>
            </a:r>
          </a:p>
          <a:p>
            <a:pPr lvl="1"/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disincentivizes most residential uses not accessory to a farm operation</a:t>
            </a:r>
          </a:p>
          <a:p>
            <a:r>
              <a:rPr lang="en-CA" dirty="0"/>
              <a:t>The PPS (2020) prohibited the creation of residential lots in Prime Ag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(2.3.4.3) </a:t>
            </a:r>
            <a:r>
              <a:rPr lang="en-CA" dirty="0"/>
              <a:t>unless part of a farm consolidation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(2.3.4.1.c)</a:t>
            </a:r>
          </a:p>
          <a:p>
            <a:pPr lvl="1"/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After consultation, the proposed PPS (2024) now maintains the 2020 prohibitions (4.3.3.3, 4.3.3.1.c)</a:t>
            </a:r>
          </a:p>
          <a:p>
            <a:r>
              <a:rPr lang="en-CA" dirty="0"/>
              <a:t>A new policy in the proposed PPS (2024) allows “up to two additional residential units” (ARU) per lot provided some criteria are met </a:t>
            </a:r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(4.3.2.5)</a:t>
            </a:r>
          </a:p>
          <a:p>
            <a:pPr lvl="1"/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Re: “Housing supply” and “wise use”</a:t>
            </a:r>
          </a:p>
          <a:p>
            <a:endParaRPr lang="en-CA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365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F27E1-54E9-D3A8-4C55-B9EF76D7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When the PPS is in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B68A8-1AC7-CD83-14EF-F87CD96F5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Older PPS (2020 and prior) tended to be phased in as Official Plan reviews and updates rolled in across the province</a:t>
            </a:r>
          </a:p>
          <a:p>
            <a:r>
              <a:rPr lang="en-CA" dirty="0"/>
              <a:t>Proposed PPS (2024, presumed) </a:t>
            </a:r>
            <a:r>
              <a:rPr lang="en-CA" b="1" dirty="0"/>
              <a:t>will immediately supersede the previous PPS (2020). There will be no transitionary period.</a:t>
            </a:r>
            <a:endParaRPr lang="en-CA" dirty="0"/>
          </a:p>
          <a:p>
            <a:pPr lvl="1"/>
            <a:r>
              <a:rPr lang="en-CA" dirty="0"/>
              <a:t>All planning decisions and directions will defer to the PPS, not to an Official Plan approved under a previous PPS.</a:t>
            </a:r>
          </a:p>
        </p:txBody>
      </p:sp>
    </p:spTree>
    <p:extLst>
      <p:ext uri="{BB962C8B-B14F-4D97-AF65-F5344CB8AC3E}">
        <p14:creationId xmlns:p14="http://schemas.microsoft.com/office/powerpoint/2010/main" val="4213007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4774-8978-06B4-F070-48B9C9A5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C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OFA Response to proposed PPS (2024)</a:t>
            </a:r>
            <a:endParaRPr lang="en-CA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977E1-A7FD-4A52-3A3C-5DBB25AE9D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Cond" panose="020F0502020204030204" pitchFamily="34" charset="0"/>
                <a:ea typeface="+mn-ea"/>
                <a:cs typeface="Arial" panose="020B0604020202020204" pitchFamily="34" charset="0"/>
              </a:rPr>
              <a:t>OFA submitted comments (ERO # 019-8462) about the proposed PPS (2024) on May 10, 2024.</a:t>
            </a:r>
          </a:p>
        </p:txBody>
      </p:sp>
    </p:spTree>
    <p:extLst>
      <p:ext uri="{BB962C8B-B14F-4D97-AF65-F5344CB8AC3E}">
        <p14:creationId xmlns:p14="http://schemas.microsoft.com/office/powerpoint/2010/main" val="2281182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95CFC-A984-B9C3-01B4-21A07849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OFA Response to proposed PPS (2024)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AFCC0-ABAF-4784-6896-632FE8DB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432"/>
            <a:ext cx="10515600" cy="4434858"/>
          </a:xfrm>
        </p:spPr>
        <p:txBody>
          <a:bodyPr>
            <a:normAutofit/>
          </a:bodyPr>
          <a:lstStyle/>
          <a:p>
            <a:r>
              <a:rPr lang="en-CA" dirty="0"/>
              <a:t>OFA thanks the government for:</a:t>
            </a:r>
          </a:p>
          <a:p>
            <a:pPr lvl="1"/>
            <a:r>
              <a:rPr lang="en-CA" dirty="0"/>
              <a:t>Not carrying forward the proposal that would have permitted the creation of 3 additional residential lots per parcel in Prime Ag Areas</a:t>
            </a:r>
          </a:p>
          <a:p>
            <a:pPr lvl="1"/>
            <a:r>
              <a:rPr lang="en-CA" dirty="0"/>
              <a:t>Proposing to permit more housing on farms without creating new lots</a:t>
            </a:r>
          </a:p>
          <a:p>
            <a:pPr lvl="1"/>
            <a:r>
              <a:rPr lang="en-CA" dirty="0"/>
              <a:t>Requiring the use of agricultural impact assessments and an agricultural system approach</a:t>
            </a:r>
          </a:p>
          <a:p>
            <a:r>
              <a:rPr lang="en-CA" dirty="0"/>
              <a:t>OFA recommends clarifying that only one new residential lot may be created in a Prime Ag Area per farm consolidation in the case of the severance of a residence surplus to an agricultural operation and that lot includes any additional residential units.</a:t>
            </a:r>
          </a:p>
        </p:txBody>
      </p:sp>
    </p:spTree>
    <p:extLst>
      <p:ext uri="{BB962C8B-B14F-4D97-AF65-F5344CB8AC3E}">
        <p14:creationId xmlns:p14="http://schemas.microsoft.com/office/powerpoint/2010/main" val="112799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95CFC-A984-B9C3-01B4-21A07849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OFA Response to proposed PPS (2024)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AFCC0-ABAF-4784-6896-632FE8DB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6940"/>
            <a:ext cx="10515600" cy="4102350"/>
          </a:xfrm>
        </p:spPr>
        <p:txBody>
          <a:bodyPr>
            <a:normAutofit/>
          </a:bodyPr>
          <a:lstStyle/>
          <a:p>
            <a:r>
              <a:rPr lang="en-CA" sz="3200" dirty="0"/>
              <a:t>OFA recommends </a:t>
            </a:r>
            <a:r>
              <a:rPr lang="en-US" sz="3200" dirty="0"/>
              <a:t>revising the meaning of “prime agricultural lands” to include soil class 4 farmland</a:t>
            </a:r>
            <a:endParaRPr lang="en-CA" sz="3200" dirty="0"/>
          </a:p>
          <a:p>
            <a:r>
              <a:rPr lang="en-US" sz="3200" dirty="0"/>
              <a:t>OFA recommends developing and releasing provincial guidance with respect to:</a:t>
            </a:r>
          </a:p>
          <a:p>
            <a:pPr lvl="1"/>
            <a:r>
              <a:rPr lang="en-US" sz="2800" dirty="0"/>
              <a:t>Ag Systems</a:t>
            </a:r>
          </a:p>
          <a:p>
            <a:pPr lvl="1"/>
            <a:r>
              <a:rPr lang="en-US" sz="2800" dirty="0"/>
              <a:t>Ag Impact Assessments</a:t>
            </a:r>
          </a:p>
          <a:p>
            <a:pPr lvl="1"/>
            <a:r>
              <a:rPr lang="en-US" sz="2800" dirty="0"/>
              <a:t>Additional Residential Units located in a Prime Ag Area</a:t>
            </a:r>
          </a:p>
        </p:txBody>
      </p:sp>
    </p:spTree>
    <p:extLst>
      <p:ext uri="{BB962C8B-B14F-4D97-AF65-F5344CB8AC3E}">
        <p14:creationId xmlns:p14="http://schemas.microsoft.com/office/powerpoint/2010/main" val="1700319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95CFC-A984-B9C3-01B4-21A07849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OFA Response to proposed PPS (2024)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AFCC0-ABAF-4784-6896-632FE8DB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432"/>
            <a:ext cx="10515600" cy="44348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OFA recommends a greater emphasis be placed on intensification and redevelopment through:</a:t>
            </a:r>
          </a:p>
          <a:p>
            <a:pPr lvl="1"/>
            <a:r>
              <a:rPr lang="en-US" dirty="0"/>
              <a:t>Fixed urban boundaries </a:t>
            </a:r>
          </a:p>
          <a:p>
            <a:pPr lvl="1"/>
            <a:r>
              <a:rPr lang="en-US" dirty="0"/>
              <a:t>Mandating significant minimum targets for intensification and redevelopment within a municipality’s built-up areas</a:t>
            </a:r>
          </a:p>
          <a:p>
            <a:r>
              <a:rPr lang="en-US" dirty="0"/>
              <a:t>OFA recommends that no settlement area boundary expansions be permitted unless all established minimum requirements for intensification and redevelopment within the existing built-up area have been met.</a:t>
            </a:r>
          </a:p>
          <a:p>
            <a:pPr lvl="1"/>
            <a:r>
              <a:rPr lang="en-US" dirty="0"/>
              <a:t>When identifying a new settlement area or allowing a settlement area boundary expansion, OFA recommends that planning authorities be required to demonstrate that specific criteria was met.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3314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EBB0-1D88-492B-B20A-1DF8DE0C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happens next?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B46C5-8540-4499-ED22-70ECFE779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When will the new PPS come into effect? How is that accomplished?</a:t>
            </a:r>
          </a:p>
        </p:txBody>
      </p:sp>
    </p:spTree>
    <p:extLst>
      <p:ext uri="{BB962C8B-B14F-4D97-AF65-F5344CB8AC3E}">
        <p14:creationId xmlns:p14="http://schemas.microsoft.com/office/powerpoint/2010/main" val="3304870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76D5D-BA94-3F2D-8402-FE71B337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the PPS becomes “in effect”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9A449-FEC5-EBF0-CDEC-5A840BBDD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This process resembles how an Ontario Regulation becomes enacted</a:t>
            </a:r>
          </a:p>
          <a:p>
            <a:pPr lvl="1"/>
            <a:r>
              <a:rPr lang="en-CA" dirty="0"/>
              <a:t>Like an O. Reg., it can be undertaken at any time</a:t>
            </a:r>
          </a:p>
          <a:p>
            <a:r>
              <a:rPr lang="en-CA" dirty="0"/>
              <a:t>A new PPS comes into effect when the Minister of Municipal Affairs and Housing (Paul Calandra) issues an </a:t>
            </a:r>
            <a:r>
              <a:rPr lang="en-CA" i="1" dirty="0"/>
              <a:t>order in council</a:t>
            </a:r>
            <a:r>
              <a:rPr lang="en-CA" dirty="0"/>
              <a:t> pursuant to the </a:t>
            </a:r>
            <a:r>
              <a:rPr lang="en-CA" i="1" dirty="0"/>
              <a:t>Planning Act</a:t>
            </a:r>
            <a:endParaRPr lang="en-CA" dirty="0"/>
          </a:p>
          <a:p>
            <a:pPr lvl="1"/>
            <a:r>
              <a:rPr lang="en-CA" i="1" dirty="0"/>
              <a:t>Order </a:t>
            </a:r>
            <a:r>
              <a:rPr lang="en-CA" dirty="0"/>
              <a:t>is reviewed by the Legislation and Regulation Committee of Cabinet and the Treasury Board</a:t>
            </a:r>
          </a:p>
          <a:p>
            <a:pPr lvl="1"/>
            <a:r>
              <a:rPr lang="en-CA" i="1" dirty="0"/>
              <a:t>Order </a:t>
            </a:r>
            <a:r>
              <a:rPr lang="en-CA" dirty="0"/>
              <a:t>is then submitted to Cabinet for approval</a:t>
            </a:r>
          </a:p>
          <a:p>
            <a:pPr lvl="1"/>
            <a:r>
              <a:rPr lang="en-CA" dirty="0"/>
              <a:t>Lieutenant Governor (Edith Dumont) signs it and the PPS comes into effect</a:t>
            </a:r>
          </a:p>
        </p:txBody>
      </p:sp>
    </p:spTree>
    <p:extLst>
      <p:ext uri="{BB962C8B-B14F-4D97-AF65-F5344CB8AC3E}">
        <p14:creationId xmlns:p14="http://schemas.microsoft.com/office/powerpoint/2010/main" val="204875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FB9B0-7A7E-7B5C-010E-398DDC1E2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E56A8-062C-79CE-EFB8-89740F259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9927"/>
            <a:ext cx="10515600" cy="3843221"/>
          </a:xfrm>
        </p:spPr>
        <p:txBody>
          <a:bodyPr>
            <a:normAutofit/>
          </a:bodyPr>
          <a:lstStyle/>
          <a:p>
            <a:r>
              <a:rPr lang="en-CA" dirty="0"/>
              <a:t>Duncan Goetze</a:t>
            </a:r>
          </a:p>
          <a:p>
            <a:r>
              <a:rPr lang="en-CA" dirty="0"/>
              <a:t>OFA, Policy Research Team, Land Use Planning and Farm Properties</a:t>
            </a:r>
          </a:p>
          <a:p>
            <a:r>
              <a:rPr lang="en-CA" dirty="0"/>
              <a:t>MSc. (Rural Planning), Diploma (421A level III)</a:t>
            </a:r>
          </a:p>
          <a:p>
            <a:r>
              <a:rPr lang="en-CA" dirty="0"/>
              <a:t>Places I’ve lived</a:t>
            </a:r>
          </a:p>
          <a:p>
            <a:pPr lvl="1"/>
            <a:r>
              <a:rPr lang="en-CA" dirty="0"/>
              <a:t>Wellington North, Kitchener, Guelph</a:t>
            </a:r>
          </a:p>
          <a:p>
            <a:r>
              <a:rPr lang="en-CA" dirty="0"/>
              <a:t>Places I’ve worked</a:t>
            </a:r>
          </a:p>
          <a:p>
            <a:pPr lvl="1"/>
            <a:r>
              <a:rPr lang="en-CA" dirty="0"/>
              <a:t>Case IH, Kubota, and their respective equipment families</a:t>
            </a:r>
          </a:p>
          <a:p>
            <a:pPr lvl="1"/>
            <a:r>
              <a:rPr lang="en-CA" dirty="0"/>
              <a:t>Niagara Escarpment Commission</a:t>
            </a:r>
          </a:p>
        </p:txBody>
      </p:sp>
    </p:spTree>
    <p:extLst>
      <p:ext uri="{BB962C8B-B14F-4D97-AF65-F5344CB8AC3E}">
        <p14:creationId xmlns:p14="http://schemas.microsoft.com/office/powerpoint/2010/main" val="1780929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70AF7-B18B-3B5C-C0D5-8C51A0A9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When will the new PPS come into effect?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9D2AC-667F-4507-7CAB-3D3255B3C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No future rounds of consultation are expected</a:t>
            </a:r>
          </a:p>
          <a:p>
            <a:r>
              <a:rPr lang="en-CA" dirty="0"/>
              <a:t>Originally, 2024 PPS was anticipated to come into effect in the Fall, when the Legislative Assembly returns from summer recess</a:t>
            </a:r>
          </a:p>
          <a:p>
            <a:r>
              <a:rPr lang="en-CA" dirty="0"/>
              <a:t>More details may come at the upcoming 2024 Association of Municipalities of Ontario (AMO) Conference (August 18-21st)</a:t>
            </a:r>
          </a:p>
          <a:p>
            <a:r>
              <a:rPr lang="en-CA" b="1" dirty="0"/>
              <a:t>The final 2024 PPS should strongly resemble the Proposed 2024 PPS we’ve been discussing. However, it may differ in the details.</a:t>
            </a:r>
          </a:p>
        </p:txBody>
      </p:sp>
    </p:spTree>
    <p:extLst>
      <p:ext uri="{BB962C8B-B14F-4D97-AF65-F5344CB8AC3E}">
        <p14:creationId xmlns:p14="http://schemas.microsoft.com/office/powerpoint/2010/main" val="1452809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87548-713A-F2F0-0A8C-E488EB7FC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31EF2-FE42-365A-9E45-EF6B5E1B9B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286328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D95AC-F1B8-F272-3F0A-2479F030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So, what is the PPS?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C5A62-D047-C1AC-D313-114934768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Provincial Policy Statement</a:t>
            </a:r>
          </a:p>
        </p:txBody>
      </p:sp>
    </p:spTree>
    <p:extLst>
      <p:ext uri="{BB962C8B-B14F-4D97-AF65-F5344CB8AC3E}">
        <p14:creationId xmlns:p14="http://schemas.microsoft.com/office/powerpoint/2010/main" val="116979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7FDAB-C106-1658-62F5-269FB40B5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Where in the legislative hierarchy is the PPS?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5D524-599B-EF07-91C2-CA0A1DC9F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Canada </a:t>
            </a:r>
          </a:p>
          <a:p>
            <a:pPr lvl="1"/>
            <a:r>
              <a:rPr lang="en-US" dirty="0"/>
              <a:t>International codes adopted/endorsed by Canada</a:t>
            </a:r>
          </a:p>
          <a:p>
            <a:pPr lvl="1"/>
            <a:r>
              <a:rPr lang="en-US" dirty="0"/>
              <a:t>Federal Acts</a:t>
            </a:r>
          </a:p>
          <a:p>
            <a:pPr lvl="2"/>
            <a:r>
              <a:rPr lang="en-US" dirty="0"/>
              <a:t>Regulations</a:t>
            </a:r>
          </a:p>
          <a:p>
            <a:r>
              <a:rPr lang="en-US" dirty="0"/>
              <a:t>Ontario</a:t>
            </a:r>
          </a:p>
          <a:p>
            <a:pPr lvl="1"/>
            <a:r>
              <a:rPr lang="en-US" dirty="0"/>
              <a:t>Provincial Acts</a:t>
            </a:r>
          </a:p>
          <a:p>
            <a:pPr lvl="1"/>
            <a:r>
              <a:rPr lang="en-US" dirty="0"/>
              <a:t>Planning Act (1991)</a:t>
            </a:r>
          </a:p>
          <a:p>
            <a:pPr lvl="2"/>
            <a:r>
              <a:rPr lang="en-US" dirty="0"/>
              <a:t>Regulations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(Ontario Regulations, MZOs, Delegations of Authority)</a:t>
            </a:r>
          </a:p>
          <a:p>
            <a:pPr lvl="2"/>
            <a:r>
              <a:rPr lang="en-US" dirty="0"/>
              <a:t>Provincial Guidelines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(e.g. Land Uses in Prime Agricultural Areas No. 851, MDS No. 853)</a:t>
            </a:r>
          </a:p>
          <a:p>
            <a:pPr lvl="2"/>
            <a:r>
              <a:rPr lang="en-US" b="1" dirty="0"/>
              <a:t>Provincial Policy Statement (PPS)</a:t>
            </a:r>
          </a:p>
          <a:p>
            <a:pPr lvl="3"/>
            <a:r>
              <a:rPr lang="en-US" dirty="0"/>
              <a:t>Planning Authority Decisions, Official Plans, Secondary Plans</a:t>
            </a:r>
          </a:p>
          <a:p>
            <a:pPr lvl="4"/>
            <a:r>
              <a:rPr lang="en-US" dirty="0"/>
              <a:t>Zoning By-Laws, other by-laws</a:t>
            </a:r>
          </a:p>
          <a:p>
            <a:pPr lvl="3"/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F4A711E-E3D1-38F6-BA86-4B07A03B3F38}"/>
              </a:ext>
            </a:extLst>
          </p:cNvPr>
          <p:cNvSpPr/>
          <p:nvPr/>
        </p:nvSpPr>
        <p:spPr>
          <a:xfrm>
            <a:off x="115526" y="5083549"/>
            <a:ext cx="1661652" cy="396549"/>
          </a:xfrm>
          <a:prstGeom prst="rightArrow">
            <a:avLst>
              <a:gd name="adj1" fmla="val 50000"/>
              <a:gd name="adj2" fmla="val 6239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You Are Here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E9712B9-B933-639D-EFA5-8BA0C3280F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679" y="2455886"/>
            <a:ext cx="279830" cy="27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9EF6-9B8A-09C8-C846-15111AF7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does the PPS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E2BB4-5ADF-8E38-633D-3EE32E5C9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Created by the Minister </a:t>
            </a:r>
            <a:r>
              <a:rPr lang="en-US" dirty="0"/>
              <a:t>of Municipal Affairs and Housing, Paul Calandra (current), under Section 3(1) of the </a:t>
            </a:r>
            <a:r>
              <a:rPr lang="en-US" i="1" dirty="0"/>
              <a:t>Planning Act</a:t>
            </a:r>
          </a:p>
          <a:p>
            <a:pPr lvl="1"/>
            <a:r>
              <a:rPr lang="en-US" dirty="0"/>
              <a:t>The PPS may be updated “from time to time”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(§3(1),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Planning Act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lvl="2"/>
            <a:r>
              <a:rPr lang="en-US" i="1" dirty="0"/>
              <a:t>Comprehensive Set of Policy Statements </a:t>
            </a:r>
            <a:r>
              <a:rPr lang="en-US" dirty="0"/>
              <a:t>(1995) became the first PPS (1996)</a:t>
            </a:r>
          </a:p>
          <a:p>
            <a:pPr lvl="2"/>
            <a:r>
              <a:rPr lang="en-US" dirty="0"/>
              <a:t>New PPS issued in 2005, 2014, 2020, plus 2024 (presumed)</a:t>
            </a:r>
          </a:p>
          <a:p>
            <a:pPr lvl="2"/>
            <a:r>
              <a:rPr lang="en-US" dirty="0"/>
              <a:t>Average PPS lifespan from 1996-2020: 8 years (</a:t>
            </a:r>
            <a:r>
              <a:rPr lang="en-CA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± 1.7)</a:t>
            </a:r>
            <a:endParaRPr lang="en-US" dirty="0"/>
          </a:p>
          <a:p>
            <a:r>
              <a:rPr lang="en-US" dirty="0"/>
              <a:t>The PPS </a:t>
            </a:r>
            <a:r>
              <a:rPr lang="en-US" b="1" dirty="0"/>
              <a:t>“sets the rules for land use planning in Ontario” </a:t>
            </a:r>
            <a:r>
              <a:rPr lang="en-US" dirty="0"/>
              <a:t>as per the MMAH (2020) and other ministries</a:t>
            </a:r>
          </a:p>
          <a:p>
            <a:r>
              <a:rPr lang="en-US" b="1" dirty="0"/>
              <a:t>Municipalities “shall” conform to the PPS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(§3(5-6),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Planning Act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837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7FDAB-C106-1658-62F5-269FB40B5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The PPS addresses both rural and urban interests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5D524-599B-EF07-91C2-CA0A1DC9F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includes agriculture</a:t>
            </a:r>
          </a:p>
          <a:p>
            <a:pPr lvl="1"/>
            <a:r>
              <a:rPr lang="en-US" dirty="0"/>
              <a:t>Relevant definitions</a:t>
            </a:r>
          </a:p>
          <a:p>
            <a:pPr lvl="2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e.g. how does the province define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agricultural use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pPr lvl="1"/>
            <a:r>
              <a:rPr lang="en-US" dirty="0"/>
              <a:t>Environmental policies</a:t>
            </a:r>
          </a:p>
          <a:p>
            <a:pPr lvl="2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e.g.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significant wetlands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and what you can do there</a:t>
            </a:r>
          </a:p>
          <a:p>
            <a:pPr lvl="1"/>
            <a:r>
              <a:rPr lang="en-US" dirty="0"/>
              <a:t>Prime Agricultural Areas</a:t>
            </a:r>
          </a:p>
          <a:p>
            <a:pPr lvl="1"/>
            <a:r>
              <a:rPr lang="en-US" dirty="0"/>
              <a:t>Rural lands, areas</a:t>
            </a:r>
          </a:p>
          <a:p>
            <a:pPr lvl="1"/>
            <a:r>
              <a:rPr lang="en-US" dirty="0"/>
              <a:t>Infrastructure</a:t>
            </a:r>
          </a:p>
          <a:p>
            <a:pPr lvl="1"/>
            <a:r>
              <a:rPr lang="en-US" dirty="0"/>
              <a:t>Lot Creation</a:t>
            </a:r>
          </a:p>
          <a:p>
            <a:pPr lvl="1"/>
            <a:r>
              <a:rPr lang="en-US" dirty="0"/>
              <a:t>Other related topics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298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3809A-FCF5-D314-4392-7DCBFD2DD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Proposed updates to the PPS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296F7-1A6A-CB50-E119-49520DA7E4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Selected updates to the PPS that are relevant to agriculture and rural Ontario</a:t>
            </a:r>
          </a:p>
        </p:txBody>
      </p:sp>
    </p:spTree>
    <p:extLst>
      <p:ext uri="{BB962C8B-B14F-4D97-AF65-F5344CB8AC3E}">
        <p14:creationId xmlns:p14="http://schemas.microsoft.com/office/powerpoint/2010/main" val="1040992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809F-AD01-E8D9-288E-91F26B074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Change in Approach and Name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5FECC-AE34-EE92-FB07-FD8C792E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168" y="2022763"/>
            <a:ext cx="5157787" cy="482311"/>
          </a:xfrm>
        </p:spPr>
        <p:txBody>
          <a:bodyPr/>
          <a:lstStyle/>
          <a:p>
            <a:r>
              <a:rPr lang="en-CA" dirty="0"/>
              <a:t>Provincial </a:t>
            </a:r>
            <a:r>
              <a:rPr lang="en-CA" u="sng" dirty="0"/>
              <a:t>Policy</a:t>
            </a:r>
            <a:r>
              <a:rPr lang="en-CA" dirty="0"/>
              <a:t> Statement, 2020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A24F6-CBF5-7B4C-3473-24F9A0CE0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168" y="2505074"/>
            <a:ext cx="5157787" cy="4352926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Three Goals:</a:t>
            </a:r>
          </a:p>
          <a:p>
            <a:pPr lvl="1"/>
            <a:r>
              <a:rPr lang="en-CA" dirty="0"/>
              <a:t>Increase housing supply</a:t>
            </a:r>
          </a:p>
          <a:p>
            <a:pPr lvl="1"/>
            <a:r>
              <a:rPr lang="en-CA" dirty="0"/>
              <a:t>Support jobs/economy</a:t>
            </a:r>
          </a:p>
          <a:p>
            <a:pPr lvl="1"/>
            <a:r>
              <a:rPr lang="en-CA" dirty="0"/>
              <a:t>“Cut red tape”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/>
              <a:t>Focus on four management types:</a:t>
            </a:r>
          </a:p>
          <a:p>
            <a:pPr lvl="1"/>
            <a:r>
              <a:rPr lang="en-US" dirty="0"/>
              <a:t>Growth Management (aka “strategic planning”)</a:t>
            </a:r>
          </a:p>
          <a:p>
            <a:pPr lvl="1"/>
            <a:r>
              <a:rPr lang="en-US" dirty="0"/>
              <a:t>Natural Resource Management</a:t>
            </a:r>
          </a:p>
          <a:p>
            <a:pPr lvl="1"/>
            <a:r>
              <a:rPr lang="en-US" dirty="0"/>
              <a:t>Environmental Protections</a:t>
            </a:r>
          </a:p>
          <a:p>
            <a:pPr lvl="1"/>
            <a:r>
              <a:rPr lang="en-US" dirty="0"/>
              <a:t>Public Health and Safety</a:t>
            </a:r>
          </a:p>
          <a:p>
            <a:pPr lvl="1"/>
            <a:endParaRPr lang="en-CA" dirty="0"/>
          </a:p>
          <a:p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A07D7E-DF8C-C852-A5C3-BDB190ABC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79180" y="2022763"/>
            <a:ext cx="5183188" cy="482312"/>
          </a:xfrm>
        </p:spPr>
        <p:txBody>
          <a:bodyPr/>
          <a:lstStyle/>
          <a:p>
            <a:r>
              <a:rPr lang="en-CA" dirty="0"/>
              <a:t>Provincial </a:t>
            </a:r>
            <a:r>
              <a:rPr lang="en-CA" u="sng" dirty="0"/>
              <a:t>Planning</a:t>
            </a:r>
            <a:r>
              <a:rPr lang="en-CA" dirty="0"/>
              <a:t> Statement, 2024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18538-96FF-79D2-FC71-01E3864CE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9179" y="2505074"/>
            <a:ext cx="5429865" cy="4352926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Vision:</a:t>
            </a:r>
          </a:p>
          <a:p>
            <a:pPr lvl="1"/>
            <a:r>
              <a:rPr lang="en-CA" b="1" dirty="0"/>
              <a:t>Increase housing supply</a:t>
            </a:r>
          </a:p>
          <a:p>
            <a:pPr lvl="1"/>
            <a:r>
              <a:rPr lang="en-CA" b="1" dirty="0"/>
              <a:t>An efficient Ontario (</a:t>
            </a:r>
            <a:r>
              <a:rPr lang="en-CA" b="1" dirty="0" err="1"/>
              <a:t>ie</a:t>
            </a:r>
            <a:r>
              <a:rPr lang="en-CA" b="1" dirty="0"/>
              <a:t>. public service)</a:t>
            </a:r>
          </a:p>
          <a:p>
            <a:pPr lvl="1"/>
            <a:r>
              <a:rPr lang="en-CA" b="1" dirty="0"/>
              <a:t>“Wise use” of agricultural land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/>
              <a:t>Five “Pillars”:</a:t>
            </a:r>
          </a:p>
          <a:p>
            <a:pPr lvl="1"/>
            <a:r>
              <a:rPr lang="en-CA" dirty="0"/>
              <a:t>Housing supply and growth management</a:t>
            </a:r>
          </a:p>
          <a:p>
            <a:pPr lvl="1"/>
            <a:r>
              <a:rPr lang="en-CA" dirty="0"/>
              <a:t>Make land available for development</a:t>
            </a:r>
          </a:p>
          <a:p>
            <a:pPr lvl="1"/>
            <a:r>
              <a:rPr lang="en-CA" dirty="0"/>
              <a:t>Provide infrastructure to support development</a:t>
            </a:r>
          </a:p>
          <a:p>
            <a:pPr lvl="1"/>
            <a:r>
              <a:rPr lang="en-CA" dirty="0"/>
              <a:t>Balance housing with resources</a:t>
            </a:r>
          </a:p>
          <a:p>
            <a:pPr lvl="1"/>
            <a:r>
              <a:rPr lang="en-CA" dirty="0"/>
              <a:t>Implementation</a:t>
            </a: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445EB2E4-7EF1-B83E-DDD0-B6D5CD59642B}"/>
              </a:ext>
            </a:extLst>
          </p:cNvPr>
          <p:cNvSpPr/>
          <p:nvPr/>
        </p:nvSpPr>
        <p:spPr>
          <a:xfrm>
            <a:off x="5387348" y="2133600"/>
            <a:ext cx="845155" cy="370676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9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ow: Chevron 9">
            <a:extLst>
              <a:ext uri="{FF2B5EF4-FFF2-40B4-BE49-F238E27FC236}">
                <a16:creationId xmlns:a16="http://schemas.microsoft.com/office/drawing/2014/main" id="{DF231775-92C9-76BB-EE5F-F651575E4344}"/>
              </a:ext>
            </a:extLst>
          </p:cNvPr>
          <p:cNvSpPr/>
          <p:nvPr/>
        </p:nvSpPr>
        <p:spPr>
          <a:xfrm>
            <a:off x="5249942" y="2133600"/>
            <a:ext cx="845155" cy="370676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65809F-AD01-E8D9-288E-91F26B074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80" y="1348508"/>
            <a:ext cx="10515600" cy="785092"/>
          </a:xfrm>
        </p:spPr>
        <p:txBody>
          <a:bodyPr>
            <a:normAutofit/>
          </a:bodyPr>
          <a:lstStyle/>
          <a:p>
            <a:r>
              <a:rPr lang="en-US" dirty="0"/>
              <a:t>Big Changes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5FECC-AE34-EE92-FB07-FD8C792E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985" y="2022763"/>
            <a:ext cx="5157787" cy="482311"/>
          </a:xfrm>
        </p:spPr>
        <p:txBody>
          <a:bodyPr/>
          <a:lstStyle/>
          <a:p>
            <a:r>
              <a:rPr lang="en-CA" dirty="0"/>
              <a:t>PPS (2020)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A24F6-CBF5-7B4C-3473-24F9A0CE0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480" y="2505074"/>
            <a:ext cx="5157787" cy="4352926"/>
          </a:xfrm>
        </p:spPr>
        <p:txBody>
          <a:bodyPr>
            <a:normAutofit/>
          </a:bodyPr>
          <a:lstStyle/>
          <a:p>
            <a:r>
              <a:rPr lang="en-CA" i="1" dirty="0"/>
              <a:t>Municipal Comprehensive Review </a:t>
            </a:r>
            <a:r>
              <a:rPr lang="en-CA" dirty="0"/>
              <a:t>required for Settlement/Employment Area boundary adjustments</a:t>
            </a:r>
          </a:p>
          <a:p>
            <a:r>
              <a:rPr lang="en-CA" dirty="0"/>
              <a:t>Read alongside other provincial-level plans</a:t>
            </a:r>
          </a:p>
          <a:p>
            <a:r>
              <a:rPr lang="en-CA" dirty="0"/>
              <a:t>Limited dwelling options in Prime Agricultural Areas</a:t>
            </a:r>
          </a:p>
          <a:p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A07D7E-DF8C-C852-A5C3-BDB190ABC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1588" y="2022763"/>
            <a:ext cx="5183188" cy="482312"/>
          </a:xfrm>
        </p:spPr>
        <p:txBody>
          <a:bodyPr/>
          <a:lstStyle/>
          <a:p>
            <a:r>
              <a:rPr lang="en-CA" dirty="0"/>
              <a:t>Proposed PPS (2024)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18538-96FF-79D2-FC71-01E3864CE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7468" y="2505074"/>
            <a:ext cx="5410202" cy="4352926"/>
          </a:xfrm>
        </p:spPr>
        <p:txBody>
          <a:bodyPr>
            <a:normAutofit/>
          </a:bodyPr>
          <a:lstStyle/>
          <a:p>
            <a:r>
              <a:rPr lang="en-CA" dirty="0"/>
              <a:t>No more Municipal Comprehensive Reviews for Settlement / Employment Area boundary adjustments</a:t>
            </a:r>
          </a:p>
          <a:p>
            <a:r>
              <a:rPr lang="en-CA" dirty="0"/>
              <a:t>Consolidating the Growth Plan with the PPS, repealing the Growth Plan</a:t>
            </a:r>
          </a:p>
          <a:p>
            <a:r>
              <a:rPr lang="en-CA" dirty="0"/>
              <a:t>Two “Additional Residential Units” per lot in Prime Ag</a:t>
            </a:r>
          </a:p>
          <a:p>
            <a:r>
              <a:rPr lang="en-CA" dirty="0"/>
              <a:t>Clarifies when PPS is in force</a:t>
            </a:r>
          </a:p>
        </p:txBody>
      </p:sp>
    </p:spTree>
    <p:extLst>
      <p:ext uri="{BB962C8B-B14F-4D97-AF65-F5344CB8AC3E}">
        <p14:creationId xmlns:p14="http://schemas.microsoft.com/office/powerpoint/2010/main" val="348598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1454</Words>
  <Application>Microsoft Office PowerPoint</Application>
  <PresentationFormat>Widescreen</PresentationFormat>
  <Paragraphs>154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Arial</vt:lpstr>
      <vt:lpstr>Arial Narrow</vt:lpstr>
      <vt:lpstr>Arial Nova Cond</vt:lpstr>
      <vt:lpstr>Arial Nova Cond Light</vt:lpstr>
      <vt:lpstr>Google Sans</vt:lpstr>
      <vt:lpstr>Office Theme</vt:lpstr>
      <vt:lpstr>Provincial Planning Statement</vt:lpstr>
      <vt:lpstr>Who am I?</vt:lpstr>
      <vt:lpstr>So, what is the PPS?</vt:lpstr>
      <vt:lpstr>Where in the legislative hierarchy is the PPS?</vt:lpstr>
      <vt:lpstr>What does the PPS do?</vt:lpstr>
      <vt:lpstr>The PPS addresses both rural and urban interests </vt:lpstr>
      <vt:lpstr>Proposed updates to the PPS</vt:lpstr>
      <vt:lpstr>Change in Approach and Name</vt:lpstr>
      <vt:lpstr>Big Changes</vt:lpstr>
      <vt:lpstr>Municipal Comprehensive Reviews</vt:lpstr>
      <vt:lpstr>Provincial Plans</vt:lpstr>
      <vt:lpstr>PPS restrictions on agricultural residences</vt:lpstr>
      <vt:lpstr>When the PPS is in force</vt:lpstr>
      <vt:lpstr>OFA Response to proposed PPS (2024)</vt:lpstr>
      <vt:lpstr>OFA Response to proposed PPS (2024)</vt:lpstr>
      <vt:lpstr>OFA Response to proposed PPS (2024)</vt:lpstr>
      <vt:lpstr>OFA Response to proposed PPS (2024)</vt:lpstr>
      <vt:lpstr>What happens next?</vt:lpstr>
      <vt:lpstr>How the PPS becomes “in effect”</vt:lpstr>
      <vt:lpstr>When will the new PPS come into effect?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Duncan Goetze</dc:creator>
  <cp:lastModifiedBy>Kelly Alves</cp:lastModifiedBy>
  <cp:revision>3</cp:revision>
  <dcterms:created xsi:type="dcterms:W3CDTF">2024-07-24T13:50:40Z</dcterms:created>
  <dcterms:modified xsi:type="dcterms:W3CDTF">2024-08-06T14:30:32Z</dcterms:modified>
</cp:coreProperties>
</file>