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notesMasterIdLst>
    <p:notesMasterId r:id="rId17"/>
  </p:notesMasterIdLst>
  <p:handoutMasterIdLst>
    <p:handoutMasterId r:id="rId18"/>
  </p:handoutMasterIdLst>
  <p:sldIdLst>
    <p:sldId id="256" r:id="rId2"/>
    <p:sldId id="259" r:id="rId3"/>
    <p:sldId id="271" r:id="rId4"/>
    <p:sldId id="272" r:id="rId5"/>
    <p:sldId id="263" r:id="rId6"/>
    <p:sldId id="273" r:id="rId7"/>
    <p:sldId id="261" r:id="rId8"/>
    <p:sldId id="274" r:id="rId9"/>
    <p:sldId id="275" r:id="rId10"/>
    <p:sldId id="279" r:id="rId11"/>
    <p:sldId id="276" r:id="rId12"/>
    <p:sldId id="277" r:id="rId13"/>
    <p:sldId id="278" r:id="rId14"/>
    <p:sldId id="280"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958E82"/>
    <a:srgbClr val="DEE089"/>
    <a:srgbClr val="D82332"/>
    <a:srgbClr val="FFFFFF"/>
    <a:srgbClr val="C18024"/>
    <a:srgbClr val="4E6F32"/>
    <a:srgbClr val="F4B451"/>
    <a:srgbClr val="BDAB35"/>
    <a:srgbClr val="506A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1378" autoAdjust="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p:scale>
          <a:sx n="1" d="2"/>
          <a:sy n="1" d="2"/>
        </p:scale>
        <p:origin x="3920" y="6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B12516-1AC0-654A-AC82-FAB62B22456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D7AC966-E417-C949-BA32-64CF70E65A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112A26-71B8-E940-987F-0C0FB882BC76}" type="datetimeFigureOut">
              <a:rPr lang="en-US" smtClean="0"/>
              <a:t>8/6/2024</a:t>
            </a:fld>
            <a:endParaRPr lang="en-US" dirty="0"/>
          </a:p>
        </p:txBody>
      </p:sp>
      <p:sp>
        <p:nvSpPr>
          <p:cNvPr id="4" name="Footer Placeholder 3">
            <a:extLst>
              <a:ext uri="{FF2B5EF4-FFF2-40B4-BE49-F238E27FC236}">
                <a16:creationId xmlns:a16="http://schemas.microsoft.com/office/drawing/2014/main" id="{85EEA055-0AC5-4940-AB1A-4C90535041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1EADF68-68DB-AC4F-979E-CA9D12DB22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3AF70BF-BFFC-D541-A47B-D955C7F3538C}" type="slidenum">
              <a:rPr lang="en-US" smtClean="0"/>
              <a:t>‹#›</a:t>
            </a:fld>
            <a:endParaRPr lang="en-US" dirty="0"/>
          </a:p>
        </p:txBody>
      </p:sp>
    </p:spTree>
    <p:extLst>
      <p:ext uri="{BB962C8B-B14F-4D97-AF65-F5344CB8AC3E}">
        <p14:creationId xmlns:p14="http://schemas.microsoft.com/office/powerpoint/2010/main" val="1344409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EAC8E-00F0-8249-8DDA-19370ECF00B9}" type="datetimeFigureOut">
              <a:rPr lang="en-US" smtClean="0"/>
              <a:t>8/6/2024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6DE0C2-DAAE-B549-AF93-11BAC5616D6F}" type="slidenum">
              <a:rPr lang="en-US" smtClean="0"/>
              <a:t>‹#›</a:t>
            </a:fld>
            <a:endParaRPr lang="en-US" dirty="0"/>
          </a:p>
        </p:txBody>
      </p:sp>
    </p:spTree>
    <p:extLst>
      <p:ext uri="{BB962C8B-B14F-4D97-AF65-F5344CB8AC3E}">
        <p14:creationId xmlns:p14="http://schemas.microsoft.com/office/powerpoint/2010/main" val="3431424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1</a:t>
            </a:fld>
            <a:endParaRPr lang="en-US" dirty="0"/>
          </a:p>
        </p:txBody>
      </p:sp>
    </p:spTree>
    <p:extLst>
      <p:ext uri="{BB962C8B-B14F-4D97-AF65-F5344CB8AC3E}">
        <p14:creationId xmlns:p14="http://schemas.microsoft.com/office/powerpoint/2010/main" val="143294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a:r>
              <a:rPr lang="en-US" sz="1800" b="1" kern="0" dirty="0">
                <a:effectLst/>
                <a:latin typeface="Arial" panose="020B0604020202020204" pitchFamily="34" charset="0"/>
                <a:ea typeface="Arial" panose="020B0604020202020204" pitchFamily="34" charset="0"/>
              </a:rPr>
              <a:t>Access begins at the planning stage to acquire land rights through easement or purchase</a:t>
            </a:r>
          </a:p>
          <a:p>
            <a:pPr marL="76200"/>
            <a:r>
              <a:rPr lang="en-US" sz="1800" b="1" kern="0" dirty="0">
                <a:effectLst/>
                <a:latin typeface="Arial" panose="020B0604020202020204" pitchFamily="34" charset="0"/>
                <a:ea typeface="Arial" panose="020B0604020202020204" pitchFamily="34" charset="0"/>
              </a:rPr>
              <a:t> </a:t>
            </a:r>
            <a:endParaRPr lang="en-CA" sz="1800" b="1" kern="0" dirty="0">
              <a:effectLst/>
              <a:latin typeface="Arial" panose="020B0604020202020204" pitchFamily="34" charset="0"/>
              <a:ea typeface="Arial" panose="020B0604020202020204" pitchFamily="34" charset="0"/>
            </a:endParaRPr>
          </a:p>
          <a:p>
            <a:pPr marL="76200" marR="914400" algn="just">
              <a:lnSpc>
                <a:spcPct val="115000"/>
              </a:lnSpc>
              <a:spcBef>
                <a:spcPts val="590"/>
              </a:spcBef>
              <a:spcAft>
                <a:spcPts val="0"/>
              </a:spcAft>
            </a:pPr>
            <a:r>
              <a:rPr lang="en-US" sz="1800" dirty="0">
                <a:effectLst/>
                <a:latin typeface="Arial" panose="020B0604020202020204" pitchFamily="34" charset="0"/>
                <a:ea typeface="Arial" panose="020B0604020202020204" pitchFamily="34" charset="0"/>
              </a:rPr>
              <a:t>Depending on the type of project, federal or provincial authorities regulate access, pre- construction, construction, operation, easements or land acquisition processes, and the decommissioning, dismantling or abandonment of the infrastructure.</a:t>
            </a:r>
          </a:p>
          <a:p>
            <a:pPr marL="76200" marR="914400" lvl="0" indent="0" algn="just" defTabSz="914400" rtl="0" eaLnBrk="1" fontAlgn="auto" latinLnBrk="0" hangingPunct="1">
              <a:lnSpc>
                <a:spcPct val="115000"/>
              </a:lnSpc>
              <a:spcBef>
                <a:spcPts val="590"/>
              </a:spcBef>
              <a:spcAft>
                <a:spcPts val="0"/>
              </a:spcAft>
              <a:buClrTx/>
              <a:buSzTx/>
              <a:buFontTx/>
              <a:buNone/>
              <a:tabLst/>
              <a:defRPr/>
            </a:pPr>
            <a:r>
              <a:rPr lang="en-US" sz="1800" b="1" dirty="0">
                <a:effectLst/>
                <a:latin typeface="Arial" panose="020B0604020202020204" pitchFamily="34" charset="0"/>
                <a:ea typeface="Arial" panose="020B0604020202020204" pitchFamily="34" charset="0"/>
              </a:rPr>
              <a:t>Innovation, Science and Economic Development </a:t>
            </a:r>
            <a:r>
              <a:rPr lang="en-US" sz="1800" dirty="0">
                <a:effectLst/>
                <a:latin typeface="Arial" panose="020B0604020202020204" pitchFamily="34" charset="0"/>
                <a:ea typeface="Arial" panose="020B0604020202020204" pitchFamily="34" charset="0"/>
              </a:rPr>
              <a:t>(ISED) Canada regulates telecommunications towers.</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combination</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federal</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provincial</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regulations</a:t>
            </a:r>
            <a:r>
              <a:rPr lang="en-US" sz="1800" spc="-5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guide</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telecom</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infrastructure,</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including cell and wireless internet towers and technology added to existing utility</a:t>
            </a:r>
            <a:r>
              <a:rPr lang="en-US" sz="1800" spc="-6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infrastructure.</a:t>
            </a:r>
            <a:endParaRPr lang="en-CA" sz="1800" dirty="0">
              <a:effectLst/>
              <a:latin typeface="Arial" panose="020B0604020202020204" pitchFamily="34" charset="0"/>
              <a:ea typeface="Arial" panose="020B0604020202020204" pitchFamily="34" charset="0"/>
            </a:endParaRPr>
          </a:p>
          <a:p>
            <a:pPr marL="76200" marR="914400" algn="just">
              <a:lnSpc>
                <a:spcPct val="115000"/>
              </a:lnSpc>
              <a:spcBef>
                <a:spcPts val="590"/>
              </a:spcBef>
              <a:spcAft>
                <a:spcPts val="0"/>
              </a:spcAft>
            </a:pPr>
            <a:endParaRPr lang="en-CA" sz="1800" dirty="0">
              <a:effectLst/>
              <a:latin typeface="Arial" panose="020B0604020202020204" pitchFamily="34" charset="0"/>
              <a:ea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2</a:t>
            </a:fld>
            <a:endParaRPr lang="en-US" dirty="0"/>
          </a:p>
        </p:txBody>
      </p:sp>
    </p:spTree>
    <p:extLst>
      <p:ext uri="{BB962C8B-B14F-4D97-AF65-F5344CB8AC3E}">
        <p14:creationId xmlns:p14="http://schemas.microsoft.com/office/powerpoint/2010/main" val="4192628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tower location has leeway, no right of entry, the other telecom assets usually go into existing ROW space</a:t>
            </a:r>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3</a:t>
            </a:fld>
            <a:endParaRPr lang="en-US" dirty="0"/>
          </a:p>
        </p:txBody>
      </p:sp>
    </p:spTree>
    <p:extLst>
      <p:ext uri="{BB962C8B-B14F-4D97-AF65-F5344CB8AC3E}">
        <p14:creationId xmlns:p14="http://schemas.microsoft.com/office/powerpoint/2010/main" val="66623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CP&amp;P </a:t>
            </a:r>
            <a:r>
              <a:rPr lang="en-US" sz="1200" dirty="0">
                <a:solidFill>
                  <a:srgbClr val="000000"/>
                </a:solidFill>
                <a:effectLst/>
                <a:ea typeface="Calibri" panose="020F0502020204030204" pitchFamily="34" charset="0"/>
                <a:cs typeface="Arial" panose="020B0604020202020204"/>
              </a:rPr>
              <a:t>provide a means for timely settlement, to avoid potentially lengthier, less flexible, and less certain outcomes associated with the legislated expropriation process.</a:t>
            </a:r>
          </a:p>
          <a:p>
            <a:r>
              <a:rPr lang="en-US" sz="1200" dirty="0">
                <a:solidFill>
                  <a:srgbClr val="000000"/>
                </a:solidFill>
                <a:effectLst/>
                <a:ea typeface="Calibri" panose="020F0502020204030204" pitchFamily="34" charset="0"/>
                <a:cs typeface="Arial" panose="020B0604020202020204"/>
              </a:rPr>
              <a:t>Depending project scale, compensation is usually a few thousand and does not infer any obligation to proceed or convey permanent land rights for the project.</a:t>
            </a:r>
          </a:p>
          <a:p>
            <a:pPr>
              <a:lnSpc>
                <a:spcPct val="134000"/>
              </a:lnSpc>
            </a:pPr>
            <a:r>
              <a:rPr lang="en-US" sz="1200" dirty="0">
                <a:solidFill>
                  <a:srgbClr val="000000"/>
                </a:solidFill>
                <a:effectLst/>
                <a:ea typeface="Calibri" panose="020F0502020204030204" pitchFamily="34" charset="0"/>
                <a:cs typeface="Arial" panose="020B0604020202020204"/>
              </a:rPr>
              <a:t>There is value for letting them enter for surveys, etc., &amp; for the time you spend to review materials, consider the offer and complete any additional independent appraisals and legal review.</a:t>
            </a:r>
          </a:p>
          <a:p>
            <a:pPr>
              <a:lnSpc>
                <a:spcPct val="134000"/>
              </a:lnSpc>
            </a:pPr>
            <a:r>
              <a:rPr lang="en-US" sz="1200" dirty="0">
                <a:solidFill>
                  <a:srgbClr val="000000"/>
                </a:solidFill>
                <a:effectLst/>
                <a:ea typeface="Calibri" panose="020F0502020204030204" pitchFamily="34" charset="0"/>
                <a:cs typeface="Arial" panose="020B0604020202020204"/>
              </a:rPr>
              <a:t>As events progress, the next step is usually an option agreement upon the landowner. Full permanent land rights, and associated compensation will follow any necessary project approvals, legal conveyancing, and registration of the permanent land rights.</a:t>
            </a:r>
            <a:endParaRPr lang="en-CA" sz="1200" dirty="0">
              <a:solidFill>
                <a:srgbClr val="000000"/>
              </a:solidFill>
              <a:effectLst/>
              <a:ea typeface="Calibri" panose="020F0502020204030204" pitchFamily="34" charset="0"/>
              <a:cs typeface="Arial" panose="020B0604020202020204"/>
            </a:endParaRPr>
          </a:p>
          <a:p>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4</a:t>
            </a:fld>
            <a:endParaRPr lang="en-US" dirty="0"/>
          </a:p>
        </p:txBody>
      </p:sp>
    </p:spTree>
    <p:extLst>
      <p:ext uri="{BB962C8B-B14F-4D97-AF65-F5344CB8AC3E}">
        <p14:creationId xmlns:p14="http://schemas.microsoft.com/office/powerpoint/2010/main" val="301050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Agent is usually the 1st person you meet. An early and important opportunity to share concerns.</a:t>
            </a:r>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5</a:t>
            </a:fld>
            <a:endParaRPr lang="en-US" dirty="0"/>
          </a:p>
        </p:txBody>
      </p:sp>
    </p:spTree>
    <p:extLst>
      <p:ext uri="{BB962C8B-B14F-4D97-AF65-F5344CB8AC3E}">
        <p14:creationId xmlns:p14="http://schemas.microsoft.com/office/powerpoint/2010/main" val="420536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sites are identified during the planning stage.</a:t>
            </a:r>
          </a:p>
          <a:p>
            <a:r>
              <a:rPr lang="en-US" dirty="0"/>
              <a:t>It is very common to offer landowners  at every alternate route or site an option to obtain land rights.</a:t>
            </a:r>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7</a:t>
            </a:fld>
            <a:endParaRPr lang="en-US" dirty="0"/>
          </a:p>
        </p:txBody>
      </p:sp>
    </p:spTree>
    <p:extLst>
      <p:ext uri="{BB962C8B-B14F-4D97-AF65-F5344CB8AC3E}">
        <p14:creationId xmlns:p14="http://schemas.microsoft.com/office/powerpoint/2010/main" val="9052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Arial" panose="020B0604020202020204" pitchFamily="34" charset="0"/>
              </a:rPr>
              <a:t>Injurious Affection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Appraisal Report explains the process and the dollar amount, consider attributes of the remaining property, and value loss from construction in, and use of, the easement.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Arial" panose="020B0604020202020204" pitchFamily="34" charset="0"/>
              </a:rPr>
              <a:t>Farming Land In An Easement</a:t>
            </a:r>
            <a:r>
              <a:rPr lang="en-US" sz="1200" dirty="0">
                <a:effectLst/>
                <a:latin typeface="Arial" panose="020B0604020202020204" pitchFamily="34" charset="0"/>
                <a:ea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ensures crop damage, tile damage, compaction over the life of the easement is minimized and repaired, and any road access or other grading considers farming requirements.</a:t>
            </a:r>
          </a:p>
          <a:p>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8</a:t>
            </a:fld>
            <a:endParaRPr lang="en-US" dirty="0"/>
          </a:p>
        </p:txBody>
      </p:sp>
    </p:spTree>
    <p:extLst>
      <p:ext uri="{BB962C8B-B14F-4D97-AF65-F5344CB8AC3E}">
        <p14:creationId xmlns:p14="http://schemas.microsoft.com/office/powerpoint/2010/main" val="378329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Farmers should be aware of the possibility of expropriation, be familiar with the process, and know their rights under notice of expropriation.</a:t>
            </a:r>
          </a:p>
          <a:p>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11</a:t>
            </a:fld>
            <a:endParaRPr lang="en-US" dirty="0"/>
          </a:p>
        </p:txBody>
      </p:sp>
    </p:spTree>
    <p:extLst>
      <p:ext uri="{BB962C8B-B14F-4D97-AF65-F5344CB8AC3E}">
        <p14:creationId xmlns:p14="http://schemas.microsoft.com/office/powerpoint/2010/main" val="2089535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rPr>
              <a:t>Expropriating Authority: either a Municipal Council or Minister responsible for the administration of a government Act granted power to expropriate. </a:t>
            </a:r>
          </a:p>
          <a:p>
            <a:r>
              <a:rPr lang="en-CA" sz="1800" dirty="0">
                <a:effectLst/>
                <a:latin typeface="Arial" panose="020B0604020202020204" pitchFamily="34" charset="0"/>
                <a:ea typeface="Calibri" panose="020F0502020204030204" pitchFamily="34" charset="0"/>
                <a:cs typeface="Times New Roman" panose="02020603050405020304" pitchFamily="18" charset="0"/>
              </a:rPr>
              <a:t>Without Prejudice: owner can receive compensation, but reserves their right to claim more than the amount offered through negotiation or appeal</a:t>
            </a:r>
            <a:endParaRPr lang="en-CA" dirty="0"/>
          </a:p>
        </p:txBody>
      </p:sp>
      <p:sp>
        <p:nvSpPr>
          <p:cNvPr id="4" name="Slide Number Placeholder 3"/>
          <p:cNvSpPr>
            <a:spLocks noGrp="1"/>
          </p:cNvSpPr>
          <p:nvPr>
            <p:ph type="sldNum" sz="quarter" idx="5"/>
          </p:nvPr>
        </p:nvSpPr>
        <p:spPr/>
        <p:txBody>
          <a:bodyPr/>
          <a:lstStyle/>
          <a:p>
            <a:fld id="{5B6DE0C2-DAAE-B549-AF93-11BAC5616D6F}" type="slidenum">
              <a:rPr lang="en-US" smtClean="0"/>
              <a:t>12</a:t>
            </a:fld>
            <a:endParaRPr lang="en-US" dirty="0"/>
          </a:p>
        </p:txBody>
      </p:sp>
    </p:spTree>
    <p:extLst>
      <p:ext uri="{BB962C8B-B14F-4D97-AF65-F5344CB8AC3E}">
        <p14:creationId xmlns:p14="http://schemas.microsoft.com/office/powerpoint/2010/main" val="393315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eneral Cover">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76A10BAA-9C73-A848-AFF5-2A6AF5D75EBE}"/>
              </a:ext>
            </a:extLst>
          </p:cNvPr>
          <p:cNvSpPr txBox="1">
            <a:spLocks/>
          </p:cNvSpPr>
          <p:nvPr userDrawn="1"/>
        </p:nvSpPr>
        <p:spPr>
          <a:xfrm>
            <a:off x="0" y="0"/>
            <a:ext cx="12192000" cy="6858000"/>
          </a:xfrm>
          <a:prstGeom prst="rect">
            <a:avLst/>
          </a:prstGeom>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0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Title Placeholder 1">
            <a:extLst>
              <a:ext uri="{FF2B5EF4-FFF2-40B4-BE49-F238E27FC236}">
                <a16:creationId xmlns:a16="http://schemas.microsoft.com/office/drawing/2014/main" id="{CD21F59D-D870-2548-86E1-FEC0309444F9}"/>
              </a:ext>
            </a:extLst>
          </p:cNvPr>
          <p:cNvSpPr>
            <a:spLocks noGrp="1"/>
          </p:cNvSpPr>
          <p:nvPr>
            <p:ph type="title" hasCustomPrompt="1"/>
          </p:nvPr>
        </p:nvSpPr>
        <p:spPr>
          <a:xfrm>
            <a:off x="5613403" y="3001527"/>
            <a:ext cx="7264398" cy="2147346"/>
          </a:xfrm>
          <a:prstGeom prst="roundRect">
            <a:avLst/>
          </a:prstGeom>
          <a:solidFill>
            <a:schemeClr val="bg1">
              <a:alpha val="61000"/>
            </a:schemeClr>
          </a:solidFill>
        </p:spPr>
        <p:txBody>
          <a:bodyPr vert="horz" wrap="square" lIns="46800" tIns="180000" rIns="1080000" bIns="180000" rtlCol="0" anchor="ctr">
            <a:spAutoFit/>
          </a:bodyPr>
          <a:lstStyle>
            <a:lvl1pPr algn="r" fontAlgn="ctr">
              <a:lnSpc>
                <a:spcPts val="6040"/>
              </a:lnSpc>
              <a:spcBef>
                <a:spcPts val="0"/>
              </a:spcBef>
              <a:spcAft>
                <a:spcPts val="3600"/>
              </a:spcAft>
              <a:defRPr/>
            </a:lvl1pPr>
          </a:lstStyle>
          <a:p>
            <a:r>
              <a:rPr lang="en-US"/>
              <a:t>Click to edit</a:t>
            </a:r>
            <a:br>
              <a:rPr lang="en-US"/>
            </a:br>
            <a:endParaRPr lang="en-US"/>
          </a:p>
        </p:txBody>
      </p:sp>
      <p:sp>
        <p:nvSpPr>
          <p:cNvPr id="14" name="Text Placeholder 13">
            <a:extLst>
              <a:ext uri="{FF2B5EF4-FFF2-40B4-BE49-F238E27FC236}">
                <a16:creationId xmlns:a16="http://schemas.microsoft.com/office/drawing/2014/main" id="{C45F438E-DA12-A641-A4ED-29E54C930192}"/>
              </a:ext>
            </a:extLst>
          </p:cNvPr>
          <p:cNvSpPr>
            <a:spLocks noGrp="1"/>
          </p:cNvSpPr>
          <p:nvPr>
            <p:ph type="body" sz="quarter" idx="10"/>
          </p:nvPr>
        </p:nvSpPr>
        <p:spPr>
          <a:xfrm>
            <a:off x="5613402" y="4343400"/>
            <a:ext cx="6149973" cy="544658"/>
          </a:xfrm>
        </p:spPr>
        <p:txBody>
          <a:bodyPr anchor="b" anchorCtr="0">
            <a:spAutoFit/>
          </a:bodyPr>
          <a:lstStyle>
            <a:lvl1pPr marL="0" indent="0" algn="r">
              <a:buNone/>
              <a:defRPr/>
            </a:lvl1pPr>
          </a:lstStyle>
          <a:p>
            <a:pPr lvl="0"/>
            <a:r>
              <a:rPr lang="en-US"/>
              <a:t>Click to edit Master text styles</a:t>
            </a:r>
          </a:p>
        </p:txBody>
      </p:sp>
    </p:spTree>
    <p:extLst>
      <p:ext uri="{BB962C8B-B14F-4D97-AF65-F5344CB8AC3E}">
        <p14:creationId xmlns:p14="http://schemas.microsoft.com/office/powerpoint/2010/main" val="4277760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itle Page">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8CF08214-19E7-4045-877E-5E3506C95DBC}"/>
              </a:ext>
            </a:extLst>
          </p:cNvPr>
          <p:cNvSpPr>
            <a:spLocks noGrp="1"/>
          </p:cNvSpPr>
          <p:nvPr>
            <p:ph type="body" sz="quarter" idx="12" hasCustomPrompt="1"/>
          </p:nvPr>
        </p:nvSpPr>
        <p:spPr>
          <a:xfrm>
            <a:off x="-397565" y="951333"/>
            <a:ext cx="12145869" cy="1018339"/>
          </a:xfrm>
          <a:prstGeom prst="roundRect">
            <a:avLst/>
          </a:prstGeom>
          <a:solidFill>
            <a:srgbClr val="958E82">
              <a:alpha val="40000"/>
            </a:srgbClr>
          </a:solidFill>
        </p:spPr>
        <p:txBody>
          <a:bodyPr wrap="square" lIns="810000" tIns="90000" rIns="90000" bIns="90000">
            <a:spAutoFit/>
          </a:bodyPr>
          <a:lstStyle>
            <a:lvl1pPr marL="0" indent="0">
              <a:lnSpc>
                <a:spcPct val="100000"/>
              </a:lnSpc>
              <a:spcBef>
                <a:spcPts val="0"/>
              </a:spcBef>
              <a:buNone/>
              <a:defRPr sz="2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 text box </a:t>
            </a:r>
          </a:p>
          <a:p>
            <a:pPr lvl="0"/>
            <a:r>
              <a:rPr lang="en-US"/>
              <a:t>(text box adjusts to fit text)</a:t>
            </a:r>
          </a:p>
        </p:txBody>
      </p:sp>
      <p:sp>
        <p:nvSpPr>
          <p:cNvPr id="3" name="Text Placeholder 2">
            <a:extLst>
              <a:ext uri="{FF2B5EF4-FFF2-40B4-BE49-F238E27FC236}">
                <a16:creationId xmlns:a16="http://schemas.microsoft.com/office/drawing/2014/main" id="{7ADB2AC1-1FFE-6647-A4F6-248C314FB4B7}"/>
              </a:ext>
            </a:extLst>
          </p:cNvPr>
          <p:cNvSpPr>
            <a:spLocks noGrp="1"/>
          </p:cNvSpPr>
          <p:nvPr>
            <p:ph type="body" idx="1" hasCustomPrompt="1"/>
          </p:nvPr>
        </p:nvSpPr>
        <p:spPr>
          <a:xfrm>
            <a:off x="3738623" y="2326512"/>
            <a:ext cx="8009681" cy="3809437"/>
          </a:xfrm>
          <a:prstGeom prst="rect">
            <a:avLst/>
          </a:prstGeom>
        </p:spPr>
        <p:txBody>
          <a:bodyPr/>
          <a:lstStyle>
            <a:lvl1pPr marL="342900" indent="-342900">
              <a:spcBef>
                <a:spcPts val="600"/>
              </a:spcBef>
              <a:buFont typeface="Arial" panose="020B0604020202020204" pitchFamily="34" charset="0"/>
              <a:buChar char="•"/>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Bullet point text</a:t>
            </a:r>
          </a:p>
        </p:txBody>
      </p:sp>
      <p:sp>
        <p:nvSpPr>
          <p:cNvPr id="31" name="Text Placeholder 29">
            <a:extLst>
              <a:ext uri="{FF2B5EF4-FFF2-40B4-BE49-F238E27FC236}">
                <a16:creationId xmlns:a16="http://schemas.microsoft.com/office/drawing/2014/main" id="{B0B78C94-9D08-A543-9535-CA488EF75AC1}"/>
              </a:ext>
            </a:extLst>
          </p:cNvPr>
          <p:cNvSpPr>
            <a:spLocks noGrp="1"/>
          </p:cNvSpPr>
          <p:nvPr>
            <p:ph type="body" sz="quarter" idx="13" hasCustomPrompt="1"/>
          </p:nvPr>
        </p:nvSpPr>
        <p:spPr>
          <a:xfrm>
            <a:off x="453417" y="-399784"/>
            <a:ext cx="1197898" cy="1113738"/>
          </a:xfrm>
          <a:prstGeom prst="roundRect">
            <a:avLst/>
          </a:prstGeom>
          <a:solidFill>
            <a:srgbClr val="FF0000"/>
          </a:solidFill>
        </p:spPr>
        <p:txBody>
          <a:bodyPr wrap="none" lIns="90000" tIns="540000" rIns="90000" bIns="18000">
            <a:spAutoFit/>
          </a:bodyPr>
          <a:lstStyle>
            <a:lvl1pPr marL="0" indent="0">
              <a:buNone/>
              <a:defRPr sz="3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Intro</a:t>
            </a:r>
          </a:p>
        </p:txBody>
      </p:sp>
      <p:sp>
        <p:nvSpPr>
          <p:cNvPr id="10" name="Text Placeholder 9">
            <a:extLst>
              <a:ext uri="{FF2B5EF4-FFF2-40B4-BE49-F238E27FC236}">
                <a16:creationId xmlns:a16="http://schemas.microsoft.com/office/drawing/2014/main" id="{47F206BA-BDD6-B54C-B041-7D067178CA5D}"/>
              </a:ext>
            </a:extLst>
          </p:cNvPr>
          <p:cNvSpPr>
            <a:spLocks noGrp="1"/>
          </p:cNvSpPr>
          <p:nvPr>
            <p:ph type="body" sz="quarter" idx="14" hasCustomPrompt="1"/>
          </p:nvPr>
        </p:nvSpPr>
        <p:spPr>
          <a:xfrm>
            <a:off x="1854200" y="163513"/>
            <a:ext cx="7569200" cy="550862"/>
          </a:xfrm>
        </p:spPr>
        <p:txBody>
          <a:bodyPr/>
          <a:lstStyle>
            <a:lvl1pPr marL="0" indent="0">
              <a:buNone/>
              <a:defRPr b="1"/>
            </a:lvl1pPr>
          </a:lstStyle>
          <a:p>
            <a:pPr lvl="0"/>
            <a:r>
              <a:rPr lang="en-US"/>
              <a:t>Add Title - Intro Title</a:t>
            </a:r>
          </a:p>
        </p:txBody>
      </p:sp>
    </p:spTree>
    <p:extLst>
      <p:ext uri="{BB962C8B-B14F-4D97-AF65-F5344CB8AC3E}">
        <p14:creationId xmlns:p14="http://schemas.microsoft.com/office/powerpoint/2010/main" val="207556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illable Slide Content A">
    <p:spTree>
      <p:nvGrpSpPr>
        <p:cNvPr id="1" name=""/>
        <p:cNvGrpSpPr/>
        <p:nvPr/>
      </p:nvGrpSpPr>
      <p:grpSpPr>
        <a:xfrm>
          <a:off x="0" y="0"/>
          <a:ext cx="0" cy="0"/>
          <a:chOff x="0" y="0"/>
          <a:chExt cx="0" cy="0"/>
        </a:xfrm>
      </p:grpSpPr>
      <p:sp>
        <p:nvSpPr>
          <p:cNvPr id="31" name="Text Placeholder 29">
            <a:extLst>
              <a:ext uri="{FF2B5EF4-FFF2-40B4-BE49-F238E27FC236}">
                <a16:creationId xmlns:a16="http://schemas.microsoft.com/office/drawing/2014/main" id="{B0B78C94-9D08-A543-9535-CA488EF75AC1}"/>
              </a:ext>
            </a:extLst>
          </p:cNvPr>
          <p:cNvSpPr>
            <a:spLocks noGrp="1"/>
          </p:cNvSpPr>
          <p:nvPr>
            <p:ph type="body" sz="quarter" idx="13" hasCustomPrompt="1"/>
          </p:nvPr>
        </p:nvSpPr>
        <p:spPr>
          <a:xfrm>
            <a:off x="453417" y="-399784"/>
            <a:ext cx="1262264" cy="1113738"/>
          </a:xfrm>
          <a:prstGeom prst="roundRect">
            <a:avLst/>
          </a:prstGeom>
          <a:solidFill>
            <a:srgbClr val="FF0000"/>
          </a:solidFill>
        </p:spPr>
        <p:txBody>
          <a:bodyPr wrap="none" lIns="90000" tIns="540000" rIns="90000" bIns="18000">
            <a:spAutoFit/>
          </a:bodyPr>
          <a:lstStyle>
            <a:lvl1pPr marL="0" indent="0">
              <a:buNone/>
              <a:defRPr sz="3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Slide</a:t>
            </a:r>
          </a:p>
        </p:txBody>
      </p:sp>
      <p:sp>
        <p:nvSpPr>
          <p:cNvPr id="3" name="Text Placeholder 2">
            <a:extLst>
              <a:ext uri="{FF2B5EF4-FFF2-40B4-BE49-F238E27FC236}">
                <a16:creationId xmlns:a16="http://schemas.microsoft.com/office/drawing/2014/main" id="{7ADB2AC1-1FFE-6647-A4F6-248C314FB4B7}"/>
              </a:ext>
            </a:extLst>
          </p:cNvPr>
          <p:cNvSpPr>
            <a:spLocks noGrp="1"/>
          </p:cNvSpPr>
          <p:nvPr>
            <p:ph type="body" idx="1" hasCustomPrompt="1"/>
          </p:nvPr>
        </p:nvSpPr>
        <p:spPr>
          <a:xfrm>
            <a:off x="476567" y="2284397"/>
            <a:ext cx="11294887" cy="3214944"/>
          </a:xfrm>
          <a:prstGeom prst="rect">
            <a:avLst/>
          </a:prstGeom>
        </p:spPr>
        <p:txBody>
          <a:bodyPr/>
          <a:lstStyle>
            <a:lvl1pPr marL="342900" indent="-342900">
              <a:spcBef>
                <a:spcPts val="600"/>
              </a:spcBef>
              <a:buFont typeface="Arial" panose="020B0604020202020204" pitchFamily="34" charset="0"/>
              <a:buChar char="•"/>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Bullet point text</a:t>
            </a:r>
          </a:p>
        </p:txBody>
      </p:sp>
      <p:sp>
        <p:nvSpPr>
          <p:cNvPr id="2" name="Title 1">
            <a:extLst>
              <a:ext uri="{FF2B5EF4-FFF2-40B4-BE49-F238E27FC236}">
                <a16:creationId xmlns:a16="http://schemas.microsoft.com/office/drawing/2014/main" id="{8F96CA97-816F-8846-AED3-A0CCF1876047}"/>
              </a:ext>
            </a:extLst>
          </p:cNvPr>
          <p:cNvSpPr>
            <a:spLocks noGrp="1"/>
          </p:cNvSpPr>
          <p:nvPr>
            <p:ph type="title" hasCustomPrompt="1"/>
          </p:nvPr>
        </p:nvSpPr>
        <p:spPr>
          <a:xfrm>
            <a:off x="1892002" y="94514"/>
            <a:ext cx="7285055" cy="612951"/>
          </a:xfrm>
          <a:prstGeom prst="rect">
            <a:avLst/>
          </a:prstGeom>
        </p:spPr>
        <p:txBody>
          <a:bodyPr anchor="b">
            <a:normAutofit/>
          </a:bodyPr>
          <a:lstStyle>
            <a:lvl1pPr>
              <a:defRPr sz="3200" b="1" i="0">
                <a:latin typeface="Arial" panose="020B0604020202020204" pitchFamily="34" charset="0"/>
                <a:cs typeface="Arial" panose="020B0604020202020204" pitchFamily="34" charset="0"/>
              </a:defRPr>
            </a:lvl1pPr>
          </a:lstStyle>
          <a:p>
            <a:r>
              <a:rPr lang="en-US"/>
              <a:t>Add Title - Fillable Slide Content A</a:t>
            </a:r>
          </a:p>
        </p:txBody>
      </p:sp>
      <p:sp>
        <p:nvSpPr>
          <p:cNvPr id="30" name="Text Placeholder 29">
            <a:extLst>
              <a:ext uri="{FF2B5EF4-FFF2-40B4-BE49-F238E27FC236}">
                <a16:creationId xmlns:a16="http://schemas.microsoft.com/office/drawing/2014/main" id="{8CF08214-19E7-4045-877E-5E3506C95DBC}"/>
              </a:ext>
            </a:extLst>
          </p:cNvPr>
          <p:cNvSpPr>
            <a:spLocks noGrp="1"/>
          </p:cNvSpPr>
          <p:nvPr>
            <p:ph type="body" sz="quarter" idx="12" hasCustomPrompt="1"/>
          </p:nvPr>
        </p:nvSpPr>
        <p:spPr>
          <a:xfrm>
            <a:off x="-374415" y="951333"/>
            <a:ext cx="12145869" cy="920422"/>
          </a:xfrm>
          <a:prstGeom prst="rect">
            <a:avLst/>
          </a:prstGeom>
          <a:noFill/>
        </p:spPr>
        <p:txBody>
          <a:bodyPr wrap="square" lIns="810000" tIns="90000" rIns="90000" bIns="90000">
            <a:spAutoFit/>
          </a:bodyPr>
          <a:lstStyle>
            <a:lvl1pPr marL="0" indent="0">
              <a:lnSpc>
                <a:spcPct val="100000"/>
              </a:lnSpc>
              <a:spcBef>
                <a:spcPts val="0"/>
              </a:spcBef>
              <a:buNone/>
              <a:defRPr sz="2400" b="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Body text box,</a:t>
            </a:r>
          </a:p>
          <a:p>
            <a:pPr lvl="0"/>
            <a:r>
              <a:rPr lang="en-US"/>
              <a:t>(text box adjusts to fit text)</a:t>
            </a:r>
          </a:p>
        </p:txBody>
      </p:sp>
      <p:sp>
        <p:nvSpPr>
          <p:cNvPr id="7" name="Text Placeholder 29">
            <a:extLst>
              <a:ext uri="{FF2B5EF4-FFF2-40B4-BE49-F238E27FC236}">
                <a16:creationId xmlns:a16="http://schemas.microsoft.com/office/drawing/2014/main" id="{1EE16616-A858-3740-B6F4-D5CCBD0E07E8}"/>
              </a:ext>
            </a:extLst>
          </p:cNvPr>
          <p:cNvSpPr>
            <a:spLocks noGrp="1"/>
          </p:cNvSpPr>
          <p:nvPr>
            <p:ph type="body" sz="quarter" idx="14" hasCustomPrompt="1"/>
          </p:nvPr>
        </p:nvSpPr>
        <p:spPr>
          <a:xfrm>
            <a:off x="9757458" y="2248367"/>
            <a:ext cx="2911109" cy="2794712"/>
          </a:xfrm>
          <a:prstGeom prst="roundRect">
            <a:avLst/>
          </a:prstGeom>
          <a:solidFill>
            <a:srgbClr val="958E82"/>
          </a:solidFill>
        </p:spPr>
        <p:txBody>
          <a:bodyPr wrap="square" lIns="90000" tIns="90000" rIns="810000" bIns="90000" anchor="ctr" anchorCtr="0">
            <a:spAutoFit/>
          </a:bodyPr>
          <a:lstStyle>
            <a:lvl1pPr marL="0" indent="0" algn="r">
              <a:buNone/>
              <a:defRPr sz="3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Call out text box.</a:t>
            </a:r>
          </a:p>
          <a:p>
            <a:pPr lvl="0"/>
            <a:r>
              <a:rPr lang="en-US"/>
              <a:t>(text box adjusts to fit text</a:t>
            </a:r>
          </a:p>
        </p:txBody>
      </p:sp>
    </p:spTree>
    <p:extLst>
      <p:ext uri="{BB962C8B-B14F-4D97-AF65-F5344CB8AC3E}">
        <p14:creationId xmlns:p14="http://schemas.microsoft.com/office/powerpoint/2010/main" val="283892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llable Slide Content B">
    <p:spTree>
      <p:nvGrpSpPr>
        <p:cNvPr id="1" name=""/>
        <p:cNvGrpSpPr/>
        <p:nvPr/>
      </p:nvGrpSpPr>
      <p:grpSpPr>
        <a:xfrm>
          <a:off x="0" y="0"/>
          <a:ext cx="0" cy="0"/>
          <a:chOff x="0" y="0"/>
          <a:chExt cx="0" cy="0"/>
        </a:xfrm>
      </p:grpSpPr>
      <p:sp>
        <p:nvSpPr>
          <p:cNvPr id="31" name="Text Placeholder 29">
            <a:extLst>
              <a:ext uri="{FF2B5EF4-FFF2-40B4-BE49-F238E27FC236}">
                <a16:creationId xmlns:a16="http://schemas.microsoft.com/office/drawing/2014/main" id="{B0B78C94-9D08-A543-9535-CA488EF75AC1}"/>
              </a:ext>
            </a:extLst>
          </p:cNvPr>
          <p:cNvSpPr>
            <a:spLocks noGrp="1"/>
          </p:cNvSpPr>
          <p:nvPr>
            <p:ph type="body" sz="quarter" idx="13" hasCustomPrompt="1"/>
          </p:nvPr>
        </p:nvSpPr>
        <p:spPr>
          <a:xfrm>
            <a:off x="453417" y="-399784"/>
            <a:ext cx="1262264" cy="1113738"/>
          </a:xfrm>
          <a:prstGeom prst="roundRect">
            <a:avLst/>
          </a:prstGeom>
          <a:solidFill>
            <a:srgbClr val="FF0000"/>
          </a:solidFill>
        </p:spPr>
        <p:txBody>
          <a:bodyPr wrap="none" lIns="90000" tIns="540000" rIns="90000" bIns="18000">
            <a:spAutoFit/>
          </a:bodyPr>
          <a:lstStyle>
            <a:lvl1pPr marL="0" indent="0">
              <a:buNone/>
              <a:defRPr sz="3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Slide</a:t>
            </a:r>
          </a:p>
        </p:txBody>
      </p:sp>
      <p:sp>
        <p:nvSpPr>
          <p:cNvPr id="3" name="Text Placeholder 2">
            <a:extLst>
              <a:ext uri="{FF2B5EF4-FFF2-40B4-BE49-F238E27FC236}">
                <a16:creationId xmlns:a16="http://schemas.microsoft.com/office/drawing/2014/main" id="{7ADB2AC1-1FFE-6647-A4F6-248C314FB4B7}"/>
              </a:ext>
            </a:extLst>
          </p:cNvPr>
          <p:cNvSpPr>
            <a:spLocks noGrp="1"/>
          </p:cNvSpPr>
          <p:nvPr>
            <p:ph type="body" idx="1" hasCustomPrompt="1"/>
          </p:nvPr>
        </p:nvSpPr>
        <p:spPr>
          <a:xfrm>
            <a:off x="456425" y="2694177"/>
            <a:ext cx="6789327" cy="3286646"/>
          </a:xfrm>
          <a:prstGeom prst="rect">
            <a:avLst/>
          </a:prstGeom>
        </p:spPr>
        <p:txBody>
          <a:bodyPr/>
          <a:lstStyle>
            <a:lvl1pPr marL="0" indent="0">
              <a:buFont typeface="Arial" panose="020B0604020202020204" pitchFamily="34" charse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Copy</a:t>
            </a:r>
          </a:p>
        </p:txBody>
      </p:sp>
      <p:sp>
        <p:nvSpPr>
          <p:cNvPr id="2" name="Title 1">
            <a:extLst>
              <a:ext uri="{FF2B5EF4-FFF2-40B4-BE49-F238E27FC236}">
                <a16:creationId xmlns:a16="http://schemas.microsoft.com/office/drawing/2014/main" id="{8F96CA97-816F-8846-AED3-A0CCF1876047}"/>
              </a:ext>
            </a:extLst>
          </p:cNvPr>
          <p:cNvSpPr>
            <a:spLocks noGrp="1"/>
          </p:cNvSpPr>
          <p:nvPr>
            <p:ph type="title" hasCustomPrompt="1"/>
          </p:nvPr>
        </p:nvSpPr>
        <p:spPr>
          <a:xfrm>
            <a:off x="1892002" y="94514"/>
            <a:ext cx="7285055" cy="612951"/>
          </a:xfrm>
          <a:prstGeom prst="rect">
            <a:avLst/>
          </a:prstGeom>
        </p:spPr>
        <p:txBody>
          <a:bodyPr anchor="b">
            <a:normAutofit/>
          </a:bodyPr>
          <a:lstStyle>
            <a:lvl1pPr>
              <a:defRPr sz="3200" b="1" i="0">
                <a:latin typeface="Arial" panose="020B0604020202020204" pitchFamily="34" charset="0"/>
                <a:cs typeface="Arial" panose="020B0604020202020204" pitchFamily="34" charset="0"/>
              </a:defRPr>
            </a:lvl1pPr>
          </a:lstStyle>
          <a:p>
            <a:r>
              <a:rPr lang="en-US"/>
              <a:t>Add Title - Fillable Slide Content B</a:t>
            </a:r>
          </a:p>
        </p:txBody>
      </p:sp>
      <p:sp>
        <p:nvSpPr>
          <p:cNvPr id="21" name="Title 1">
            <a:extLst>
              <a:ext uri="{FF2B5EF4-FFF2-40B4-BE49-F238E27FC236}">
                <a16:creationId xmlns:a16="http://schemas.microsoft.com/office/drawing/2014/main" id="{74613458-DC2C-AF48-80F2-7281CEA2DC68}"/>
              </a:ext>
            </a:extLst>
          </p:cNvPr>
          <p:cNvSpPr txBox="1">
            <a:spLocks/>
          </p:cNvSpPr>
          <p:nvPr userDrawn="1"/>
        </p:nvSpPr>
        <p:spPr>
          <a:xfrm>
            <a:off x="10098157" y="2817033"/>
            <a:ext cx="1749288" cy="14236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r"/>
            <a:r>
              <a:rPr lang="en-US" sz="2400" dirty="0">
                <a:solidFill>
                  <a:schemeClr val="bg1"/>
                </a:solidFill>
              </a:rPr>
              <a:t>Click to edit Master title style</a:t>
            </a:r>
          </a:p>
        </p:txBody>
      </p:sp>
      <p:sp>
        <p:nvSpPr>
          <p:cNvPr id="30" name="Text Placeholder 29">
            <a:extLst>
              <a:ext uri="{FF2B5EF4-FFF2-40B4-BE49-F238E27FC236}">
                <a16:creationId xmlns:a16="http://schemas.microsoft.com/office/drawing/2014/main" id="{8CF08214-19E7-4045-877E-5E3506C95DBC}"/>
              </a:ext>
            </a:extLst>
          </p:cNvPr>
          <p:cNvSpPr>
            <a:spLocks noGrp="1"/>
          </p:cNvSpPr>
          <p:nvPr>
            <p:ph type="body" sz="quarter" idx="12" hasCustomPrompt="1"/>
          </p:nvPr>
        </p:nvSpPr>
        <p:spPr>
          <a:xfrm>
            <a:off x="-397565" y="1298575"/>
            <a:ext cx="7879007" cy="1078497"/>
          </a:xfrm>
          <a:prstGeom prst="roundRect">
            <a:avLst/>
          </a:prstGeom>
          <a:solidFill>
            <a:srgbClr val="958E82">
              <a:alpha val="40000"/>
            </a:srgbClr>
          </a:solidFill>
        </p:spPr>
        <p:txBody>
          <a:bodyPr wrap="square" lIns="810000" tIns="90000" rIns="90000" bIns="9000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Sub-title text box.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((text box adjusts to fit text)</a:t>
            </a:r>
          </a:p>
        </p:txBody>
      </p:sp>
      <p:sp>
        <p:nvSpPr>
          <p:cNvPr id="7" name="Picture Placeholder 2">
            <a:extLst>
              <a:ext uri="{FF2B5EF4-FFF2-40B4-BE49-F238E27FC236}">
                <a16:creationId xmlns:a16="http://schemas.microsoft.com/office/drawing/2014/main" id="{310914E3-A391-BE49-B133-6DA50147B776}"/>
              </a:ext>
            </a:extLst>
          </p:cNvPr>
          <p:cNvSpPr>
            <a:spLocks noGrp="1"/>
          </p:cNvSpPr>
          <p:nvPr>
            <p:ph type="pic" idx="11"/>
          </p:nvPr>
        </p:nvSpPr>
        <p:spPr>
          <a:xfrm>
            <a:off x="7798942" y="2240108"/>
            <a:ext cx="5660014" cy="3740714"/>
          </a:xfrm>
          <a:prstGeom prst="roundRect">
            <a:avLst/>
          </a:prstGeom>
        </p:spPr>
        <p:txBody>
          <a:bodyPr wrap="none">
            <a:noAutofit/>
          </a:bodyPr>
          <a:lstStyle>
            <a:lvl1pPr marL="0" indent="0">
              <a:buNone/>
              <a:defRPr sz="3200">
                <a:no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27123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ture Focus Slide">
    <p:spTree>
      <p:nvGrpSpPr>
        <p:cNvPr id="1" name=""/>
        <p:cNvGrpSpPr/>
        <p:nvPr/>
      </p:nvGrpSpPr>
      <p:grpSpPr>
        <a:xfrm>
          <a:off x="0" y="0"/>
          <a:ext cx="0" cy="0"/>
          <a:chOff x="0" y="0"/>
          <a:chExt cx="0" cy="0"/>
        </a:xfrm>
      </p:grpSpPr>
      <p:sp>
        <p:nvSpPr>
          <p:cNvPr id="31" name="Text Placeholder 29">
            <a:extLst>
              <a:ext uri="{FF2B5EF4-FFF2-40B4-BE49-F238E27FC236}">
                <a16:creationId xmlns:a16="http://schemas.microsoft.com/office/drawing/2014/main" id="{B0B78C94-9D08-A543-9535-CA488EF75AC1}"/>
              </a:ext>
            </a:extLst>
          </p:cNvPr>
          <p:cNvSpPr>
            <a:spLocks noGrp="1"/>
          </p:cNvSpPr>
          <p:nvPr>
            <p:ph type="body" sz="quarter" idx="13" hasCustomPrompt="1"/>
          </p:nvPr>
        </p:nvSpPr>
        <p:spPr>
          <a:xfrm>
            <a:off x="453417" y="-399784"/>
            <a:ext cx="2882783" cy="1113738"/>
          </a:xfrm>
          <a:prstGeom prst="roundRect">
            <a:avLst/>
          </a:prstGeom>
          <a:solidFill>
            <a:srgbClr val="FF0000"/>
          </a:solidFill>
        </p:spPr>
        <p:txBody>
          <a:bodyPr wrap="none" lIns="90000" tIns="540000" rIns="90000" bIns="18000">
            <a:spAutoFit/>
          </a:bodyPr>
          <a:lstStyle>
            <a:lvl1pPr marL="0" indent="0">
              <a:buNone/>
              <a:defRPr sz="3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Future Focus</a:t>
            </a:r>
          </a:p>
        </p:txBody>
      </p:sp>
      <p:sp>
        <p:nvSpPr>
          <p:cNvPr id="3" name="Text Placeholder 2">
            <a:extLst>
              <a:ext uri="{FF2B5EF4-FFF2-40B4-BE49-F238E27FC236}">
                <a16:creationId xmlns:a16="http://schemas.microsoft.com/office/drawing/2014/main" id="{7ADB2AC1-1FFE-6647-A4F6-248C314FB4B7}"/>
              </a:ext>
            </a:extLst>
          </p:cNvPr>
          <p:cNvSpPr>
            <a:spLocks noGrp="1"/>
          </p:cNvSpPr>
          <p:nvPr>
            <p:ph type="body" idx="1" hasCustomPrompt="1"/>
          </p:nvPr>
        </p:nvSpPr>
        <p:spPr>
          <a:xfrm>
            <a:off x="456425" y="972274"/>
            <a:ext cx="11391020" cy="885371"/>
          </a:xfrm>
          <a:prstGeom prst="rect">
            <a:avLst/>
          </a:prstGeom>
        </p:spPr>
        <p:txBody>
          <a:bodyPr numCol="2">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dirty="0"/>
            </a:lvl1pPr>
          </a:lstStyle>
          <a:p>
            <a:r>
              <a:rPr lang="en-CA" sz="2400"/>
              <a:t>Body text, 2 column layout.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2400"/>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CA" sz="2400"/>
              <a:t>Body text, 2 column layout.</a:t>
            </a:r>
          </a:p>
          <a:p>
            <a:endParaRPr lang="en-CA" sz="2400"/>
          </a:p>
        </p:txBody>
      </p:sp>
      <p:sp>
        <p:nvSpPr>
          <p:cNvPr id="2" name="Title 1">
            <a:extLst>
              <a:ext uri="{FF2B5EF4-FFF2-40B4-BE49-F238E27FC236}">
                <a16:creationId xmlns:a16="http://schemas.microsoft.com/office/drawing/2014/main" id="{8F96CA97-816F-8846-AED3-A0CCF1876047}"/>
              </a:ext>
            </a:extLst>
          </p:cNvPr>
          <p:cNvSpPr>
            <a:spLocks noGrp="1"/>
          </p:cNvSpPr>
          <p:nvPr>
            <p:ph type="title" hasCustomPrompt="1"/>
          </p:nvPr>
        </p:nvSpPr>
        <p:spPr>
          <a:xfrm>
            <a:off x="3336200" y="94514"/>
            <a:ext cx="5840857" cy="612951"/>
          </a:xfrm>
          <a:prstGeom prst="rect">
            <a:avLst/>
          </a:prstGeom>
        </p:spPr>
        <p:txBody>
          <a:bodyPr anchor="b">
            <a:normAutofit/>
          </a:bodyPr>
          <a:lstStyle>
            <a:lvl1pPr>
              <a:defRPr sz="3200" b="1" i="0">
                <a:latin typeface="Arial" panose="020B0604020202020204" pitchFamily="34" charset="0"/>
                <a:cs typeface="Arial" panose="020B0604020202020204" pitchFamily="34" charset="0"/>
              </a:defRPr>
            </a:lvl1pPr>
          </a:lstStyle>
          <a:p>
            <a:r>
              <a:rPr lang="en-US"/>
              <a:t>Add Title - Title</a:t>
            </a:r>
          </a:p>
        </p:txBody>
      </p:sp>
      <p:sp>
        <p:nvSpPr>
          <p:cNvPr id="21" name="Title 1">
            <a:extLst>
              <a:ext uri="{FF2B5EF4-FFF2-40B4-BE49-F238E27FC236}">
                <a16:creationId xmlns:a16="http://schemas.microsoft.com/office/drawing/2014/main" id="{74613458-DC2C-AF48-80F2-7281CEA2DC68}"/>
              </a:ext>
            </a:extLst>
          </p:cNvPr>
          <p:cNvSpPr txBox="1">
            <a:spLocks/>
          </p:cNvSpPr>
          <p:nvPr userDrawn="1"/>
        </p:nvSpPr>
        <p:spPr>
          <a:xfrm>
            <a:off x="10098157" y="2817033"/>
            <a:ext cx="1749288" cy="14236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r"/>
            <a:r>
              <a:rPr lang="en-US" sz="2400" dirty="0">
                <a:solidFill>
                  <a:schemeClr val="bg1"/>
                </a:solidFill>
              </a:rPr>
              <a:t>Click to edit Master title style</a:t>
            </a:r>
          </a:p>
        </p:txBody>
      </p:sp>
      <p:pic>
        <p:nvPicPr>
          <p:cNvPr id="5" name="Picture 4">
            <a:extLst>
              <a:ext uri="{FF2B5EF4-FFF2-40B4-BE49-F238E27FC236}">
                <a16:creationId xmlns:a16="http://schemas.microsoft.com/office/drawing/2014/main" id="{021F4664-2825-3E48-90AF-37E1E59F1990}"/>
              </a:ext>
            </a:extLst>
          </p:cNvPr>
          <p:cNvPicPr>
            <a:picLocks noChangeAspect="1"/>
          </p:cNvPicPr>
          <p:nvPr userDrawn="1"/>
        </p:nvPicPr>
        <p:blipFill>
          <a:blip r:embed="rId2"/>
          <a:stretch>
            <a:fillRect/>
          </a:stretch>
        </p:blipFill>
        <p:spPr>
          <a:xfrm>
            <a:off x="10179182" y="5181922"/>
            <a:ext cx="1611244" cy="1228914"/>
          </a:xfrm>
          <a:prstGeom prst="rect">
            <a:avLst/>
          </a:prstGeom>
        </p:spPr>
      </p:pic>
    </p:spTree>
    <p:extLst>
      <p:ext uri="{BB962C8B-B14F-4D97-AF65-F5344CB8AC3E}">
        <p14:creationId xmlns:p14="http://schemas.microsoft.com/office/powerpoint/2010/main" val="391920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clusion Slide">
    <p:spTree>
      <p:nvGrpSpPr>
        <p:cNvPr id="1" name=""/>
        <p:cNvGrpSpPr/>
        <p:nvPr/>
      </p:nvGrpSpPr>
      <p:grpSpPr>
        <a:xfrm>
          <a:off x="0" y="0"/>
          <a:ext cx="0" cy="0"/>
          <a:chOff x="0" y="0"/>
          <a:chExt cx="0" cy="0"/>
        </a:xfrm>
      </p:grpSpPr>
      <p:sp>
        <p:nvSpPr>
          <p:cNvPr id="31" name="Text Placeholder 29">
            <a:extLst>
              <a:ext uri="{FF2B5EF4-FFF2-40B4-BE49-F238E27FC236}">
                <a16:creationId xmlns:a16="http://schemas.microsoft.com/office/drawing/2014/main" id="{B0B78C94-9D08-A543-9535-CA488EF75AC1}"/>
              </a:ext>
            </a:extLst>
          </p:cNvPr>
          <p:cNvSpPr>
            <a:spLocks noGrp="1"/>
          </p:cNvSpPr>
          <p:nvPr>
            <p:ph type="body" sz="quarter" idx="13" hasCustomPrompt="1"/>
          </p:nvPr>
        </p:nvSpPr>
        <p:spPr>
          <a:xfrm>
            <a:off x="453417" y="-399784"/>
            <a:ext cx="2504825" cy="1113738"/>
          </a:xfrm>
          <a:prstGeom prst="roundRect">
            <a:avLst/>
          </a:prstGeom>
          <a:solidFill>
            <a:srgbClr val="FF0000"/>
          </a:solidFill>
        </p:spPr>
        <p:txBody>
          <a:bodyPr wrap="none" lIns="90000" tIns="540000" rIns="90000" bIns="18000">
            <a:spAutoFit/>
          </a:bodyPr>
          <a:lstStyle>
            <a:lvl1pPr marL="0" indent="0">
              <a:buNone/>
              <a:defRPr sz="3200"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Conclusion</a:t>
            </a:r>
          </a:p>
        </p:txBody>
      </p:sp>
      <p:sp>
        <p:nvSpPr>
          <p:cNvPr id="3" name="Text Placeholder 2">
            <a:extLst>
              <a:ext uri="{FF2B5EF4-FFF2-40B4-BE49-F238E27FC236}">
                <a16:creationId xmlns:a16="http://schemas.microsoft.com/office/drawing/2014/main" id="{7ADB2AC1-1FFE-6647-A4F6-248C314FB4B7}"/>
              </a:ext>
            </a:extLst>
          </p:cNvPr>
          <p:cNvSpPr>
            <a:spLocks noGrp="1"/>
          </p:cNvSpPr>
          <p:nvPr>
            <p:ph type="body" idx="1" hasCustomPrompt="1"/>
          </p:nvPr>
        </p:nvSpPr>
        <p:spPr>
          <a:xfrm>
            <a:off x="476567" y="1107249"/>
            <a:ext cx="11294887" cy="2080088"/>
          </a:xfrm>
          <a:prstGeom prst="rect">
            <a:avLst/>
          </a:prstGeom>
        </p:spPr>
        <p:txBody>
          <a:bodyPr/>
          <a:lstStyle>
            <a:lvl1pPr marL="0" indent="0">
              <a:spcBef>
                <a:spcPts val="600"/>
              </a:spcBef>
              <a:buFont typeface="Arial" panose="020B0604020202020204" pitchFamily="34" charse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copy text, 1 column.</a:t>
            </a:r>
          </a:p>
        </p:txBody>
      </p:sp>
      <p:sp>
        <p:nvSpPr>
          <p:cNvPr id="2" name="Title 1">
            <a:extLst>
              <a:ext uri="{FF2B5EF4-FFF2-40B4-BE49-F238E27FC236}">
                <a16:creationId xmlns:a16="http://schemas.microsoft.com/office/drawing/2014/main" id="{8F96CA97-816F-8846-AED3-A0CCF1876047}"/>
              </a:ext>
            </a:extLst>
          </p:cNvPr>
          <p:cNvSpPr>
            <a:spLocks noGrp="1"/>
          </p:cNvSpPr>
          <p:nvPr>
            <p:ph type="title" hasCustomPrompt="1"/>
          </p:nvPr>
        </p:nvSpPr>
        <p:spPr>
          <a:xfrm>
            <a:off x="2958242" y="94514"/>
            <a:ext cx="6218815" cy="612951"/>
          </a:xfrm>
          <a:prstGeom prst="rect">
            <a:avLst/>
          </a:prstGeom>
        </p:spPr>
        <p:txBody>
          <a:bodyPr anchor="b">
            <a:normAutofit/>
          </a:bodyPr>
          <a:lstStyle>
            <a:lvl1pPr>
              <a:defRPr sz="3200" b="1" i="0">
                <a:latin typeface="Arial" panose="020B0604020202020204" pitchFamily="34" charset="0"/>
                <a:cs typeface="Arial" panose="020B0604020202020204" pitchFamily="34" charset="0"/>
              </a:defRPr>
            </a:lvl1pPr>
          </a:lstStyle>
          <a:p>
            <a:r>
              <a:rPr lang="en-US"/>
              <a:t>Add Title - Title</a:t>
            </a:r>
          </a:p>
        </p:txBody>
      </p:sp>
    </p:spTree>
    <p:extLst>
      <p:ext uri="{BB962C8B-B14F-4D97-AF65-F5344CB8AC3E}">
        <p14:creationId xmlns:p14="http://schemas.microsoft.com/office/powerpoint/2010/main" val="293444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3F28B4-7354-3544-AD24-F1500CE193A6}"/>
              </a:ext>
            </a:extLst>
          </p:cNvPr>
          <p:cNvSpPr/>
          <p:nvPr userDrawn="1"/>
        </p:nvSpPr>
        <p:spPr>
          <a:xfrm>
            <a:off x="864" y="6678602"/>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3" name="Picture 2">
            <a:extLst>
              <a:ext uri="{FF2B5EF4-FFF2-40B4-BE49-F238E27FC236}">
                <a16:creationId xmlns:a16="http://schemas.microsoft.com/office/drawing/2014/main" id="{C5A6BF1D-5EFA-8248-BBAA-C13E51611174}"/>
              </a:ext>
            </a:extLst>
          </p:cNvPr>
          <p:cNvPicPr>
            <a:picLocks noChangeAspect="1"/>
          </p:cNvPicPr>
          <p:nvPr userDrawn="1"/>
        </p:nvPicPr>
        <p:blipFill>
          <a:blip r:embed="rId8"/>
          <a:stretch>
            <a:fillRect/>
          </a:stretch>
        </p:blipFill>
        <p:spPr>
          <a:xfrm>
            <a:off x="9805482" y="140401"/>
            <a:ext cx="2093958" cy="670880"/>
          </a:xfrm>
          <a:prstGeom prst="rect">
            <a:avLst/>
          </a:prstGeom>
        </p:spPr>
      </p:pic>
      <p:sp>
        <p:nvSpPr>
          <p:cNvPr id="4" name="Title Placeholder 1">
            <a:extLst>
              <a:ext uri="{FF2B5EF4-FFF2-40B4-BE49-F238E27FC236}">
                <a16:creationId xmlns:a16="http://schemas.microsoft.com/office/drawing/2014/main" id="{CC9BF1C2-E2B1-D94F-B51B-7E790884DE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5" name="Text Placeholder 2">
            <a:extLst>
              <a:ext uri="{FF2B5EF4-FFF2-40B4-BE49-F238E27FC236}">
                <a16:creationId xmlns:a16="http://schemas.microsoft.com/office/drawing/2014/main" id="{C68D82CF-5441-904F-A46F-955AC101A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3DE87C6D-A9E0-3D4C-B58C-D4C821365E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F27A89-D7A3-4543-B3F2-88116666FCD6}" type="datetimeFigureOut">
              <a:rPr lang="en-US" smtClean="0"/>
              <a:t>8/6/2024</a:t>
            </a:fld>
            <a:endParaRPr lang="en-US" dirty="0"/>
          </a:p>
        </p:txBody>
      </p:sp>
      <p:sp>
        <p:nvSpPr>
          <p:cNvPr id="7" name="Footer Placeholder 4">
            <a:extLst>
              <a:ext uri="{FF2B5EF4-FFF2-40B4-BE49-F238E27FC236}">
                <a16:creationId xmlns:a16="http://schemas.microsoft.com/office/drawing/2014/main" id="{6CB8C0E0-EAF1-4249-8869-0474BD879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Slide Number Placeholder 5">
            <a:extLst>
              <a:ext uri="{FF2B5EF4-FFF2-40B4-BE49-F238E27FC236}">
                <a16:creationId xmlns:a16="http://schemas.microsoft.com/office/drawing/2014/main" id="{5CFBBF5E-73B9-D54C-9EAE-BFBC05167C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05FA0-E8F5-B240-AE59-1182D98026BF}" type="slidenum">
              <a:rPr lang="en-US" smtClean="0"/>
              <a:t>‹#›</a:t>
            </a:fld>
            <a:endParaRPr lang="en-US" dirty="0"/>
          </a:p>
        </p:txBody>
      </p:sp>
    </p:spTree>
    <p:extLst>
      <p:ext uri="{BB962C8B-B14F-4D97-AF65-F5344CB8AC3E}">
        <p14:creationId xmlns:p14="http://schemas.microsoft.com/office/powerpoint/2010/main" val="4222679365"/>
      </p:ext>
    </p:extLst>
  </p:cSld>
  <p:clrMap bg1="lt1" tx1="dk1" bg2="lt2" tx2="dk2" accent1="accent1" accent2="accent2" accent3="accent3" accent4="accent4" accent5="accent5" accent6="accent6" hlink="hlink" folHlink="folHlink"/>
  <p:sldLayoutIdLst>
    <p:sldLayoutId id="2147483709" r:id="rId1"/>
    <p:sldLayoutId id="2147483704" r:id="rId2"/>
    <p:sldLayoutId id="2147483705" r:id="rId3"/>
    <p:sldLayoutId id="2147483706" r:id="rId4"/>
    <p:sldLayoutId id="2147483707" r:id="rId5"/>
    <p:sldLayoutId id="2147483708" r:id="rId6"/>
  </p:sldLayoutIdLst>
  <p:txStyles>
    <p:title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ontario.ca/laws/statute/98o15#BK156"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hyperlink" Target="https://forms.mgcs.gov.on.ca/dataset/ecc87def-d73b-4ef0-a095-426b10914d43/resource/54cb32c2-006c-401c-8f91-60d3e343d07d/download/004-0412e.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www.cer-rec.gc.ca/en/consultation-engagement/land-matters-guide/land-use-compensation.html" TargetMode="External"/><Relationship Id="rId3" Type="http://schemas.openxmlformats.org/officeDocument/2006/relationships/hyperlink" Target="https://www.cer-rec.gc.ca/en/consultation-engagement/land-matters-guide/land-matters-advisory-service.html" TargetMode="External"/><Relationship Id="rId7" Type="http://schemas.openxmlformats.org/officeDocument/2006/relationships/hyperlink" Target="https://www.cer-rec.gc.ca/en/consultation-engagement/land-matters-guide/complaint-resolution.html" TargetMode="External"/><Relationship Id="rId2" Type="http://schemas.openxmlformats.org/officeDocument/2006/relationships/image" Target="../media/image1.emf"/><Relationship Id="rId1" Type="http://schemas.openxmlformats.org/officeDocument/2006/relationships/slideLayout" Target="../slideLayouts/slideLayout3.xml"/><Relationship Id="rId6" Type="http://schemas.openxmlformats.org/officeDocument/2006/relationships/hyperlink" Target="mailto:ADR-RED@cer-rec.gc.ca" TargetMode="External"/><Relationship Id="rId11" Type="http://schemas.openxmlformats.org/officeDocument/2006/relationships/hyperlink" Target="http://www.ontario.ca/page/consumer-protection-ontario" TargetMode="External"/><Relationship Id="rId5" Type="http://schemas.openxmlformats.org/officeDocument/2006/relationships/hyperlink" Target="https://www.cer-rec.gc.ca/en/consultation-engagement/alternative-dispute-resolution/index.html" TargetMode="External"/><Relationship Id="rId10" Type="http://schemas.openxmlformats.org/officeDocument/2006/relationships/hyperlink" Target="mailto:consumer@ontario.ca" TargetMode="External"/><Relationship Id="rId4" Type="http://schemas.openxmlformats.org/officeDocument/2006/relationships/hyperlink" Target="mailto:LMAS@cer-rec.gc.ca" TargetMode="External"/><Relationship Id="rId9" Type="http://schemas.openxmlformats.org/officeDocument/2006/relationships/hyperlink" Target="https://www.ontario.ca/laws/statute/98o15#BK15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F91B93-68EA-A944-9CCE-F779125C4880}"/>
              </a:ext>
            </a:extLst>
          </p:cNvPr>
          <p:cNvPicPr>
            <a:picLocks noChangeAspect="1"/>
          </p:cNvPicPr>
          <p:nvPr/>
        </p:nvPicPr>
        <p:blipFill rotWithShape="1">
          <a:blip r:embed="rId3"/>
          <a:srcRect l="24068" t="14549" b="9569"/>
          <a:stretch/>
        </p:blipFill>
        <p:spPr>
          <a:xfrm>
            <a:off x="0" y="16771"/>
            <a:ext cx="12192000" cy="6646333"/>
          </a:xfrm>
          <a:prstGeom prst="rect">
            <a:avLst/>
          </a:prstGeom>
        </p:spPr>
      </p:pic>
      <p:pic>
        <p:nvPicPr>
          <p:cNvPr id="6" name="Picture 5">
            <a:extLst>
              <a:ext uri="{FF2B5EF4-FFF2-40B4-BE49-F238E27FC236}">
                <a16:creationId xmlns:a16="http://schemas.microsoft.com/office/drawing/2014/main" id="{E23889B7-96E5-6443-B06D-CC887168FF5D}"/>
              </a:ext>
            </a:extLst>
          </p:cNvPr>
          <p:cNvPicPr>
            <a:picLocks noChangeAspect="1"/>
          </p:cNvPicPr>
          <p:nvPr/>
        </p:nvPicPr>
        <p:blipFill>
          <a:blip r:embed="rId4"/>
          <a:stretch>
            <a:fillRect/>
          </a:stretch>
        </p:blipFill>
        <p:spPr>
          <a:xfrm>
            <a:off x="7795999" y="488469"/>
            <a:ext cx="3967253" cy="1271062"/>
          </a:xfrm>
          <a:prstGeom prst="rect">
            <a:avLst/>
          </a:prstGeom>
        </p:spPr>
      </p:pic>
      <p:sp>
        <p:nvSpPr>
          <p:cNvPr id="7" name="Rectangle 6">
            <a:extLst>
              <a:ext uri="{FF2B5EF4-FFF2-40B4-BE49-F238E27FC236}">
                <a16:creationId xmlns:a16="http://schemas.microsoft.com/office/drawing/2014/main" id="{F9084EDA-D5F3-594F-9416-71F6BD64EFDF}"/>
              </a:ext>
            </a:extLst>
          </p:cNvPr>
          <p:cNvSpPr/>
          <p:nvPr/>
        </p:nvSpPr>
        <p:spPr>
          <a:xfrm>
            <a:off x="864" y="6663104"/>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 name="Title 1">
            <a:extLst>
              <a:ext uri="{FF2B5EF4-FFF2-40B4-BE49-F238E27FC236}">
                <a16:creationId xmlns:a16="http://schemas.microsoft.com/office/drawing/2014/main" id="{DB347865-9410-CB4A-8B3C-76698B7D0CA9}"/>
              </a:ext>
            </a:extLst>
          </p:cNvPr>
          <p:cNvSpPr>
            <a:spLocks noGrp="1"/>
          </p:cNvSpPr>
          <p:nvPr>
            <p:ph type="title"/>
          </p:nvPr>
        </p:nvSpPr>
        <p:spPr>
          <a:xfrm>
            <a:off x="4750666" y="3253725"/>
            <a:ext cx="7264398" cy="1253484"/>
          </a:xfrm>
        </p:spPr>
        <p:txBody>
          <a:bodyPr/>
          <a:lstStyle/>
          <a:p>
            <a:r>
              <a:rPr lang="en-US" sz="4400" dirty="0"/>
              <a:t>August 2024 PAC</a:t>
            </a:r>
          </a:p>
        </p:txBody>
      </p:sp>
      <p:sp>
        <p:nvSpPr>
          <p:cNvPr id="4" name="Text Placeholder 3">
            <a:extLst>
              <a:ext uri="{FF2B5EF4-FFF2-40B4-BE49-F238E27FC236}">
                <a16:creationId xmlns:a16="http://schemas.microsoft.com/office/drawing/2014/main" id="{FB0E74DE-7F31-7443-B6B5-EE46BF8A7A1E}"/>
              </a:ext>
            </a:extLst>
          </p:cNvPr>
          <p:cNvSpPr>
            <a:spLocks noGrp="1"/>
          </p:cNvSpPr>
          <p:nvPr>
            <p:ph type="body" sz="quarter" idx="10"/>
          </p:nvPr>
        </p:nvSpPr>
        <p:spPr>
          <a:xfrm>
            <a:off x="5307879" y="4429613"/>
            <a:ext cx="6149973" cy="544658"/>
          </a:xfrm>
        </p:spPr>
        <p:txBody>
          <a:bodyPr/>
          <a:lstStyle/>
          <a:p>
            <a:r>
              <a:rPr lang="en-US" dirty="0">
                <a:cs typeface="Arial"/>
              </a:rPr>
              <a:t>Farmland Acquisitions</a:t>
            </a:r>
          </a:p>
        </p:txBody>
      </p:sp>
    </p:spTree>
    <p:extLst>
      <p:ext uri="{BB962C8B-B14F-4D97-AF65-F5344CB8AC3E}">
        <p14:creationId xmlns:p14="http://schemas.microsoft.com/office/powerpoint/2010/main" val="2262045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DDF337-0FEC-784F-855A-1383B1FD23A2}"/>
              </a:ext>
            </a:extLst>
          </p:cNvPr>
          <p:cNvSpPr/>
          <p:nvPr/>
        </p:nvSpPr>
        <p:spPr>
          <a:xfrm>
            <a:off x="0" y="6667325"/>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9" name="Picture 8">
            <a:extLst>
              <a:ext uri="{FF2B5EF4-FFF2-40B4-BE49-F238E27FC236}">
                <a16:creationId xmlns:a16="http://schemas.microsoft.com/office/drawing/2014/main" id="{24918467-F892-B548-B643-AC6674E7F342}"/>
              </a:ext>
            </a:extLst>
          </p:cNvPr>
          <p:cNvPicPr>
            <a:picLocks noChangeAspect="1"/>
          </p:cNvPicPr>
          <p:nvPr/>
        </p:nvPicPr>
        <p:blipFill>
          <a:blip r:embed="rId2"/>
          <a:stretch>
            <a:fillRect/>
          </a:stretch>
        </p:blipFill>
        <p:spPr>
          <a:xfrm>
            <a:off x="9805482" y="140227"/>
            <a:ext cx="2093958" cy="670880"/>
          </a:xfrm>
          <a:prstGeom prst="rect">
            <a:avLst/>
          </a:prstGeom>
        </p:spPr>
      </p:pic>
      <p:sp>
        <p:nvSpPr>
          <p:cNvPr id="4" name="Title 3">
            <a:extLst>
              <a:ext uri="{FF2B5EF4-FFF2-40B4-BE49-F238E27FC236}">
                <a16:creationId xmlns:a16="http://schemas.microsoft.com/office/drawing/2014/main" id="{5130CEBE-86AC-8948-87F1-0FA946279FCF}"/>
              </a:ext>
            </a:extLst>
          </p:cNvPr>
          <p:cNvSpPr>
            <a:spLocks noGrp="1"/>
          </p:cNvSpPr>
          <p:nvPr>
            <p:ph type="title"/>
          </p:nvPr>
        </p:nvSpPr>
        <p:spPr>
          <a:xfrm>
            <a:off x="1892002" y="327316"/>
            <a:ext cx="7285055" cy="612951"/>
          </a:xfrm>
        </p:spPr>
        <p:txBody>
          <a:bodyPr>
            <a:normAutofit/>
          </a:bodyPr>
          <a:lstStyle/>
          <a:p>
            <a:r>
              <a:rPr lang="en-US" dirty="0">
                <a:latin typeface="Arial"/>
                <a:cs typeface="Arial"/>
              </a:rPr>
              <a:t>Property Damage</a:t>
            </a:r>
          </a:p>
        </p:txBody>
      </p:sp>
      <p:sp>
        <p:nvSpPr>
          <p:cNvPr id="2" name="TextBox 1">
            <a:extLst>
              <a:ext uri="{FF2B5EF4-FFF2-40B4-BE49-F238E27FC236}">
                <a16:creationId xmlns:a16="http://schemas.microsoft.com/office/drawing/2014/main" id="{488C35FA-3625-BA49-E814-5A6C4BAE60E1}"/>
              </a:ext>
            </a:extLst>
          </p:cNvPr>
          <p:cNvSpPr txBox="1"/>
          <p:nvPr/>
        </p:nvSpPr>
        <p:spPr>
          <a:xfrm>
            <a:off x="1082649" y="1261594"/>
            <a:ext cx="9743451" cy="4851585"/>
          </a:xfrm>
          <a:prstGeom prst="rect">
            <a:avLst/>
          </a:prstGeom>
          <a:noFill/>
        </p:spPr>
        <p:txBody>
          <a:bodyPr wrap="square" rtlCol="0">
            <a:spAutoFit/>
          </a:bodyPr>
          <a:lstStyle/>
          <a:p>
            <a:pPr>
              <a:lnSpc>
                <a:spcPct val="112000"/>
              </a:lnSpc>
              <a:spcAft>
                <a:spcPts val="600"/>
              </a:spcAft>
            </a:pPr>
            <a:r>
              <a:rPr lang="en-US" dirty="0"/>
              <a:t>Document at every stage of a project through to decommissioning, including;</a:t>
            </a:r>
          </a:p>
          <a:p>
            <a:pPr marL="285750" indent="-285750">
              <a:lnSpc>
                <a:spcPct val="112000"/>
              </a:lnSpc>
              <a:spcAft>
                <a:spcPts val="600"/>
              </a:spcAft>
              <a:buFont typeface="Arial" panose="020B0604020202020204" pitchFamily="34" charset="0"/>
              <a:buChar char="•"/>
            </a:pPr>
            <a:r>
              <a:rPr lang="en-US" dirty="0"/>
              <a:t>identify company or contractor that caused the damage,</a:t>
            </a:r>
          </a:p>
          <a:p>
            <a:pPr marL="285750" indent="-285750">
              <a:lnSpc>
                <a:spcPct val="112000"/>
              </a:lnSpc>
              <a:spcAft>
                <a:spcPts val="600"/>
              </a:spcAft>
              <a:buFont typeface="Arial" panose="020B0604020202020204" pitchFamily="34" charset="0"/>
              <a:buChar char="•"/>
            </a:pPr>
            <a:r>
              <a:rPr lang="en-US" dirty="0"/>
              <a:t>explain the damage done in writing and through photographs,</a:t>
            </a:r>
          </a:p>
          <a:p>
            <a:pPr marL="285750" indent="-285750">
              <a:lnSpc>
                <a:spcPct val="112000"/>
              </a:lnSpc>
              <a:spcAft>
                <a:spcPts val="600"/>
              </a:spcAft>
              <a:buFont typeface="Arial" panose="020B0604020202020204" pitchFamily="34" charset="0"/>
              <a:buChar char="•"/>
            </a:pPr>
            <a:r>
              <a:rPr lang="en-US" dirty="0"/>
              <a:t>describe the location, duration, and effect of the damage,</a:t>
            </a:r>
          </a:p>
          <a:p>
            <a:pPr marL="285750" indent="-285750">
              <a:lnSpc>
                <a:spcPct val="112000"/>
              </a:lnSpc>
              <a:spcAft>
                <a:spcPts val="600"/>
              </a:spcAft>
              <a:buFont typeface="Arial" panose="020B0604020202020204" pitchFamily="34" charset="0"/>
              <a:buChar char="•"/>
            </a:pPr>
            <a:r>
              <a:rPr lang="en-US" dirty="0"/>
              <a:t>describe the expected mitigation (repair fence, reseed),</a:t>
            </a:r>
          </a:p>
          <a:p>
            <a:pPr marL="285750" indent="-285750">
              <a:lnSpc>
                <a:spcPct val="112000"/>
              </a:lnSpc>
              <a:spcAft>
                <a:spcPts val="600"/>
              </a:spcAft>
              <a:buFont typeface="Arial" panose="020B0604020202020204" pitchFamily="34" charset="0"/>
              <a:buChar char="•"/>
            </a:pPr>
            <a:r>
              <a:rPr lang="en-US" dirty="0"/>
              <a:t>provide any supporting information (e.g., repair company quote, and</a:t>
            </a:r>
          </a:p>
          <a:p>
            <a:pPr marL="285750" indent="-285750">
              <a:lnSpc>
                <a:spcPct val="112000"/>
              </a:lnSpc>
              <a:spcAft>
                <a:spcPts val="600"/>
              </a:spcAft>
              <a:buFont typeface="Arial" panose="020B0604020202020204" pitchFamily="34" charset="0"/>
              <a:buChar char="•"/>
            </a:pPr>
            <a:r>
              <a:rPr lang="en-US" dirty="0"/>
              <a:t>send documented information to the company, including and keep a copy.</a:t>
            </a:r>
          </a:p>
          <a:p>
            <a:pPr>
              <a:lnSpc>
                <a:spcPct val="112000"/>
              </a:lnSpc>
              <a:spcAft>
                <a:spcPts val="600"/>
              </a:spcAft>
            </a:pPr>
            <a:endParaRPr lang="en-US" dirty="0"/>
          </a:p>
          <a:p>
            <a:r>
              <a:rPr lang="en-US" dirty="0"/>
              <a:t>Even without an easement or land purchase agreement, a company may need landowner property access to respond to and manage an emergency. They apply for a right-of-entry order under applicable legislation or other granted rights and must compensate you for any damage that may happen because of these entries.</a:t>
            </a:r>
          </a:p>
          <a:p>
            <a:endParaRPr lang="en-US" dirty="0"/>
          </a:p>
          <a:p>
            <a:endParaRPr lang="en-CA" dirty="0"/>
          </a:p>
        </p:txBody>
      </p:sp>
    </p:spTree>
    <p:extLst>
      <p:ext uri="{BB962C8B-B14F-4D97-AF65-F5344CB8AC3E}">
        <p14:creationId xmlns:p14="http://schemas.microsoft.com/office/powerpoint/2010/main" val="552535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9EAB1-0157-F943-A117-F4BE7F7C2156}"/>
              </a:ext>
            </a:extLst>
          </p:cNvPr>
          <p:cNvSpPr>
            <a:spLocks noGrp="1"/>
          </p:cNvSpPr>
          <p:nvPr>
            <p:ph type="title"/>
          </p:nvPr>
        </p:nvSpPr>
        <p:spPr/>
        <p:txBody>
          <a:bodyPr/>
          <a:lstStyle/>
          <a:p>
            <a:r>
              <a:rPr lang="en-US" dirty="0"/>
              <a:t>Property Expropriation</a:t>
            </a:r>
          </a:p>
        </p:txBody>
      </p:sp>
      <p:sp>
        <p:nvSpPr>
          <p:cNvPr id="7" name="TextBox 6">
            <a:extLst>
              <a:ext uri="{FF2B5EF4-FFF2-40B4-BE49-F238E27FC236}">
                <a16:creationId xmlns:a16="http://schemas.microsoft.com/office/drawing/2014/main" id="{34335CCC-BF38-6DBD-66DF-E701B72442A3}"/>
              </a:ext>
            </a:extLst>
          </p:cNvPr>
          <p:cNvSpPr txBox="1"/>
          <p:nvPr/>
        </p:nvSpPr>
        <p:spPr>
          <a:xfrm>
            <a:off x="972923" y="907084"/>
            <a:ext cx="10541204" cy="3620991"/>
          </a:xfrm>
          <a:prstGeom prst="rect">
            <a:avLst/>
          </a:prstGeom>
          <a:noFill/>
        </p:spPr>
        <p:txBody>
          <a:bodyPr wrap="square" rtlCol="0">
            <a:spAutoFit/>
          </a:bodyPr>
          <a:lstStyle/>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Land near public services, transit, healthcare, highways is convenient, but also risks expropriation. </a:t>
            </a:r>
          </a:p>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Be aware of the possibility of expropriation, be familiar with the process, and know your rights under notice of expropriation.</a:t>
            </a:r>
          </a:p>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Expropriation is an act by Government or Legislated Proponent to acquire private property from landowners for a public purpose. It is the Government exercising the power of Eminent Domain, governed by the Expropriations Act, Ontario, or the Expropriation Act, Canada.</a:t>
            </a:r>
          </a:p>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In addition to the difficulty of losing property, stressful to navigate appeal and compensation negotiation process.</a:t>
            </a:r>
          </a:p>
          <a:p>
            <a:endParaRPr lang="en-CA" dirty="0"/>
          </a:p>
        </p:txBody>
      </p:sp>
    </p:spTree>
    <p:extLst>
      <p:ext uri="{BB962C8B-B14F-4D97-AF65-F5344CB8AC3E}">
        <p14:creationId xmlns:p14="http://schemas.microsoft.com/office/powerpoint/2010/main" val="1937038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9EAB1-0157-F943-A117-F4BE7F7C2156}"/>
              </a:ext>
            </a:extLst>
          </p:cNvPr>
          <p:cNvSpPr>
            <a:spLocks noGrp="1"/>
          </p:cNvSpPr>
          <p:nvPr>
            <p:ph type="title"/>
          </p:nvPr>
        </p:nvSpPr>
        <p:spPr/>
        <p:txBody>
          <a:bodyPr/>
          <a:lstStyle/>
          <a:p>
            <a:r>
              <a:rPr lang="en-US" dirty="0"/>
              <a:t>Expropriation </a:t>
            </a:r>
            <a:r>
              <a:rPr lang="en-US" sz="1600" dirty="0"/>
              <a:t>continued</a:t>
            </a:r>
          </a:p>
        </p:txBody>
      </p:sp>
      <p:sp>
        <p:nvSpPr>
          <p:cNvPr id="8" name="TextBox 7">
            <a:extLst>
              <a:ext uri="{FF2B5EF4-FFF2-40B4-BE49-F238E27FC236}">
                <a16:creationId xmlns:a16="http://schemas.microsoft.com/office/drawing/2014/main" id="{127493FC-2300-A301-115C-BF566B905823}"/>
              </a:ext>
            </a:extLst>
          </p:cNvPr>
          <p:cNvSpPr txBox="1"/>
          <p:nvPr/>
        </p:nvSpPr>
        <p:spPr>
          <a:xfrm>
            <a:off x="490119" y="1148486"/>
            <a:ext cx="10877702" cy="4576637"/>
          </a:xfrm>
          <a:prstGeom prst="rect">
            <a:avLst/>
          </a:prstGeom>
          <a:noFill/>
        </p:spPr>
        <p:txBody>
          <a:bodyPr wrap="square" rtlCol="0">
            <a:spAutoFit/>
          </a:bodyPr>
          <a:lstStyle/>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If unable to reach a voluntary agreement, the offer expires, and the proponent may file an application to seek Expropriation Authority (EA). In Ontario, </a:t>
            </a:r>
            <a:r>
              <a:rPr lang="en-US" sz="1800" dirty="0">
                <a:solidFill>
                  <a:srgbClr val="0033CC"/>
                </a:solidFill>
                <a:effectLst/>
                <a:latin typeface="Arial" panose="020B0604020202020204" pitchFamily="34" charset="0"/>
                <a:ea typeface="Arial" panose="020B0604020202020204" pitchFamily="34" charset="0"/>
                <a:hlinkClick r:id="rId3">
                  <a:extLst>
                    <a:ext uri="{A12FA001-AC4F-418D-AE19-62706E023703}">
                      <ahyp:hlinkClr xmlns:ahyp="http://schemas.microsoft.com/office/drawing/2018/hyperlinkcolor" val="tx"/>
                    </a:ext>
                  </a:extLst>
                </a:hlinkClick>
              </a:rPr>
              <a:t>Section 99 of the Ontario Energy Board Act </a:t>
            </a:r>
            <a:r>
              <a:rPr lang="en-US" sz="1800" dirty="0">
                <a:effectLst/>
                <a:latin typeface="Arial" panose="020B0604020202020204" pitchFamily="34" charset="0"/>
                <a:ea typeface="Arial" panose="020B0604020202020204" pitchFamily="34" charset="0"/>
              </a:rPr>
              <a:t>outlines the expropriation authority for electricity and natural gas.</a:t>
            </a:r>
          </a:p>
          <a:p>
            <a:pPr marL="76200" marR="913765" algn="just">
              <a:lnSpc>
                <a:spcPct val="115000"/>
              </a:lnSpc>
              <a:spcBef>
                <a:spcPts val="990"/>
              </a:spcBef>
            </a:pPr>
            <a:r>
              <a:rPr lang="en-US" sz="1800" dirty="0">
                <a:effectLst/>
                <a:latin typeface="Arial" panose="020B0604020202020204" pitchFamily="34" charset="0"/>
                <a:ea typeface="Arial" panose="020B0604020202020204" pitchFamily="34" charset="0"/>
              </a:rPr>
              <a:t>The first step is the </a:t>
            </a:r>
            <a:r>
              <a:rPr lang="en-US" u="sng" dirty="0">
                <a:solidFill>
                  <a:srgbClr val="0000FF"/>
                </a:solidFill>
                <a:uFill>
                  <a:solidFill>
                    <a:srgbClr val="0000FF"/>
                  </a:solidFill>
                </a:uFill>
                <a:latin typeface="Arial" panose="020B0604020202020204" pitchFamily="34" charset="0"/>
                <a:hlinkClick r:id="rId4">
                  <a:extLst>
                    <a:ext uri="{A12FA001-AC4F-418D-AE19-62706E023703}">
                      <ahyp:hlinkClr xmlns:ahyp="http://schemas.microsoft.com/office/drawing/2018/hyperlinkcolor" val="tx"/>
                    </a:ext>
                  </a:extLst>
                </a:hlinkClick>
              </a:rPr>
              <a:t>Notice of Application for Approval to Expropriate Land</a:t>
            </a:r>
            <a:r>
              <a:rPr lang="en-US" dirty="0">
                <a:solidFill>
                  <a:srgbClr val="0000FF"/>
                </a:solidFill>
                <a:uFill>
                  <a:solidFill>
                    <a:srgbClr val="0000FF"/>
                  </a:solidFill>
                </a:uFill>
                <a:latin typeface="Arial" panose="020B0604020202020204" pitchFamily="34" charset="0"/>
              </a:rPr>
              <a:t> </a:t>
            </a:r>
            <a:r>
              <a:rPr lang="en-US" sz="1800" dirty="0">
                <a:effectLst/>
                <a:latin typeface="Arial" panose="020B0604020202020204" pitchFamily="34" charset="0"/>
                <a:ea typeface="Arial" panose="020B0604020202020204" pitchFamily="34" charset="0"/>
              </a:rPr>
              <a:t>served on owners of the EA’s intentions. This </a:t>
            </a:r>
            <a:r>
              <a:rPr lang="en-US" dirty="0"/>
              <a:t>directs landowner how to request a Hearing of Necessity.</a:t>
            </a:r>
          </a:p>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An inquiry officer conducts a review and prepares a report for the Expropriating Body. They may approve a report considering the expropriation necessary and still recognize that the landowner may not be satisfied with those findings. Once approved and registered, the plan of expropriation is served to the owner. </a:t>
            </a:r>
          </a:p>
          <a:p>
            <a:pPr marL="76200" marR="913765" algn="just">
              <a:lnSpc>
                <a:spcPct val="115000"/>
              </a:lnSpc>
              <a:spcBef>
                <a:spcPts val="990"/>
              </a:spcBef>
            </a:pPr>
            <a:r>
              <a:rPr lang="en-US" sz="1800" dirty="0">
                <a:effectLst/>
                <a:latin typeface="Arial" panose="020B0604020202020204" pitchFamily="34" charset="0"/>
                <a:ea typeface="Arial" panose="020B0604020202020204" pitchFamily="34" charset="0"/>
              </a:rPr>
              <a:t>Landowner: Accept offer or accept offer “Without Prejudice” (reserve right to contest). Landowners can request an appeal to the Tribunal or Local Planning Appeal Tribunal and further appeal the </a:t>
            </a:r>
            <a:r>
              <a:rPr lang="en-US" dirty="0">
                <a:latin typeface="Arial" panose="020B0604020202020204" pitchFamily="34" charset="0"/>
                <a:ea typeface="Arial" panose="020B0604020202020204" pitchFamily="34" charset="0"/>
              </a:rPr>
              <a:t>decision to the Divisional Court within 6 weeks</a:t>
            </a:r>
            <a:r>
              <a:rPr lang="en-US" dirty="0">
                <a:latin typeface="Arial" panose="020B0604020202020204" pitchFamily="34" charset="0"/>
              </a:rPr>
              <a:t>.</a:t>
            </a:r>
            <a:endParaRPr lang="en-CA" dirty="0">
              <a:latin typeface="Arial" panose="020B0604020202020204" pitchFamily="34" charset="0"/>
            </a:endParaRPr>
          </a:p>
          <a:p>
            <a:endParaRPr lang="en-CA" dirty="0"/>
          </a:p>
        </p:txBody>
      </p:sp>
    </p:spTree>
    <p:extLst>
      <p:ext uri="{BB962C8B-B14F-4D97-AF65-F5344CB8AC3E}">
        <p14:creationId xmlns:p14="http://schemas.microsoft.com/office/powerpoint/2010/main" val="3161534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9EAB1-0157-F943-A117-F4BE7F7C2156}"/>
              </a:ext>
            </a:extLst>
          </p:cNvPr>
          <p:cNvSpPr>
            <a:spLocks noGrp="1"/>
          </p:cNvSpPr>
          <p:nvPr>
            <p:ph type="title"/>
          </p:nvPr>
        </p:nvSpPr>
        <p:spPr/>
        <p:txBody>
          <a:bodyPr/>
          <a:lstStyle/>
          <a:p>
            <a:r>
              <a:rPr lang="en-US" dirty="0"/>
              <a:t>Expropriation </a:t>
            </a:r>
            <a:r>
              <a:rPr lang="en-US" sz="1600" dirty="0"/>
              <a:t>continued</a:t>
            </a:r>
          </a:p>
        </p:txBody>
      </p:sp>
      <p:sp>
        <p:nvSpPr>
          <p:cNvPr id="6" name="TextBox 5">
            <a:extLst>
              <a:ext uri="{FF2B5EF4-FFF2-40B4-BE49-F238E27FC236}">
                <a16:creationId xmlns:a16="http://schemas.microsoft.com/office/drawing/2014/main" id="{72AD26ED-08AC-E178-FBCB-C28B05B91F1B}"/>
              </a:ext>
            </a:extLst>
          </p:cNvPr>
          <p:cNvSpPr txBox="1"/>
          <p:nvPr/>
        </p:nvSpPr>
        <p:spPr>
          <a:xfrm>
            <a:off x="420914" y="937698"/>
            <a:ext cx="11427454" cy="3954031"/>
          </a:xfrm>
          <a:prstGeom prst="rect">
            <a:avLst/>
          </a:prstGeom>
          <a:noFill/>
        </p:spPr>
        <p:txBody>
          <a:bodyPr wrap="square">
            <a:spAutoFit/>
          </a:bodyPr>
          <a:lstStyle/>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Should the owner be willing to cooperate, and the appropriate plans drafted, expropriation can be completed in as little as 4 months, often with a premium negotiated in favour of the owner.</a:t>
            </a:r>
          </a:p>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Expropriation Compensation can be based on FMV taken for the land as-is, without considering value added improvements nor any decrease in value of the overall property due to the nature of the expropriation and disturbance.</a:t>
            </a:r>
          </a:p>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Damages for Disturbance: relocation compensation, moving expense reimbursements (about 5% of FMV) plus compensation for difficulties to relocate (for example, if a new residence needs wheelchair accessible). </a:t>
            </a:r>
          </a:p>
          <a:p>
            <a:pPr marL="76200" marR="913765" algn="just">
              <a:lnSpc>
                <a:spcPct val="115000"/>
              </a:lnSpc>
              <a:spcBef>
                <a:spcPts val="990"/>
              </a:spcBef>
              <a:spcAft>
                <a:spcPts val="0"/>
              </a:spcAft>
            </a:pPr>
            <a:r>
              <a:rPr lang="en-US" dirty="0">
                <a:latin typeface="Arial" panose="020B0604020202020204" pitchFamily="34" charset="0"/>
                <a:ea typeface="Arial" panose="020B0604020202020204" pitchFamily="34" charset="0"/>
              </a:rPr>
              <a:t>Request</a:t>
            </a:r>
            <a:r>
              <a:rPr lang="en-US" sz="1800" dirty="0">
                <a:effectLst/>
                <a:latin typeface="Arial" panose="020B0604020202020204" pitchFamily="34" charset="0"/>
                <a:ea typeface="Arial" panose="020B0604020202020204" pitchFamily="34" charset="0"/>
              </a:rPr>
              <a:t> damages for Injurious Affection (remaining land value decline following expropriation), and other reasonable costs, such as legal fees, disbursements incurred in negotiating, and appealing expropriation</a:t>
            </a:r>
          </a:p>
        </p:txBody>
      </p:sp>
    </p:spTree>
    <p:extLst>
      <p:ext uri="{BB962C8B-B14F-4D97-AF65-F5344CB8AC3E}">
        <p14:creationId xmlns:p14="http://schemas.microsoft.com/office/powerpoint/2010/main" val="2884274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DDF337-0FEC-784F-855A-1383B1FD23A2}"/>
              </a:ext>
            </a:extLst>
          </p:cNvPr>
          <p:cNvSpPr/>
          <p:nvPr/>
        </p:nvSpPr>
        <p:spPr>
          <a:xfrm>
            <a:off x="0" y="6667325"/>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9" name="Picture 8">
            <a:extLst>
              <a:ext uri="{FF2B5EF4-FFF2-40B4-BE49-F238E27FC236}">
                <a16:creationId xmlns:a16="http://schemas.microsoft.com/office/drawing/2014/main" id="{24918467-F892-B548-B643-AC6674E7F342}"/>
              </a:ext>
            </a:extLst>
          </p:cNvPr>
          <p:cNvPicPr>
            <a:picLocks noChangeAspect="1"/>
          </p:cNvPicPr>
          <p:nvPr/>
        </p:nvPicPr>
        <p:blipFill>
          <a:blip r:embed="rId2"/>
          <a:stretch>
            <a:fillRect/>
          </a:stretch>
        </p:blipFill>
        <p:spPr>
          <a:xfrm>
            <a:off x="9805482" y="140227"/>
            <a:ext cx="2093958" cy="670880"/>
          </a:xfrm>
          <a:prstGeom prst="rect">
            <a:avLst/>
          </a:prstGeom>
        </p:spPr>
      </p:pic>
      <p:sp>
        <p:nvSpPr>
          <p:cNvPr id="4" name="Title 3">
            <a:extLst>
              <a:ext uri="{FF2B5EF4-FFF2-40B4-BE49-F238E27FC236}">
                <a16:creationId xmlns:a16="http://schemas.microsoft.com/office/drawing/2014/main" id="{5130CEBE-86AC-8948-87F1-0FA946279FCF}"/>
              </a:ext>
            </a:extLst>
          </p:cNvPr>
          <p:cNvSpPr>
            <a:spLocks noGrp="1"/>
          </p:cNvSpPr>
          <p:nvPr>
            <p:ph type="title"/>
          </p:nvPr>
        </p:nvSpPr>
        <p:spPr>
          <a:xfrm>
            <a:off x="1892002" y="327316"/>
            <a:ext cx="7285055" cy="612951"/>
          </a:xfrm>
        </p:spPr>
        <p:txBody>
          <a:bodyPr>
            <a:normAutofit/>
          </a:bodyPr>
          <a:lstStyle/>
          <a:p>
            <a:r>
              <a:rPr lang="en-US" dirty="0">
                <a:latin typeface="Arial"/>
                <a:cs typeface="Arial"/>
              </a:rPr>
              <a:t>Complaints</a:t>
            </a:r>
          </a:p>
        </p:txBody>
      </p:sp>
      <p:sp>
        <p:nvSpPr>
          <p:cNvPr id="2" name="TextBox 1">
            <a:extLst>
              <a:ext uri="{FF2B5EF4-FFF2-40B4-BE49-F238E27FC236}">
                <a16:creationId xmlns:a16="http://schemas.microsoft.com/office/drawing/2014/main" id="{488C35FA-3625-BA49-E814-5A6C4BAE60E1}"/>
              </a:ext>
            </a:extLst>
          </p:cNvPr>
          <p:cNvSpPr txBox="1"/>
          <p:nvPr/>
        </p:nvSpPr>
        <p:spPr>
          <a:xfrm>
            <a:off x="1149638" y="1192327"/>
            <a:ext cx="9158630" cy="5078313"/>
          </a:xfrm>
          <a:prstGeom prst="rect">
            <a:avLst/>
          </a:prstGeom>
          <a:noFill/>
        </p:spPr>
        <p:txBody>
          <a:bodyPr wrap="square" rtlCol="0">
            <a:spAutoFit/>
          </a:bodyPr>
          <a:lstStyle/>
          <a:p>
            <a:pPr>
              <a:lnSpc>
                <a:spcPct val="150000"/>
              </a:lnSpc>
            </a:pPr>
            <a:r>
              <a:rPr lang="en-US" sz="2800" dirty="0"/>
              <a:t>There are economic incentives to operate the site well. </a:t>
            </a:r>
          </a:p>
          <a:p>
            <a:pPr>
              <a:lnSpc>
                <a:spcPct val="150000"/>
              </a:lnSpc>
            </a:pPr>
            <a:r>
              <a:rPr lang="en-US" sz="2800" dirty="0"/>
              <a:t>If a developer fails to meet licence requirements, contact the company for resolution. </a:t>
            </a:r>
          </a:p>
          <a:p>
            <a:pPr>
              <a:lnSpc>
                <a:spcPct val="150000"/>
              </a:lnSpc>
            </a:pPr>
            <a:r>
              <a:rPr lang="en-US" sz="2800" dirty="0"/>
              <a:t>Further escalation includes contacting an independent ombudsman and regulator, for dispute resolution to avoid courts.</a:t>
            </a:r>
          </a:p>
          <a:p>
            <a:endParaRPr lang="en-US" dirty="0"/>
          </a:p>
          <a:p>
            <a:endParaRPr lang="en-US" dirty="0"/>
          </a:p>
          <a:p>
            <a:endParaRPr lang="en-US" dirty="0"/>
          </a:p>
          <a:p>
            <a:endParaRPr lang="en-CA" dirty="0"/>
          </a:p>
        </p:txBody>
      </p:sp>
    </p:spTree>
    <p:extLst>
      <p:ext uri="{BB962C8B-B14F-4D97-AF65-F5344CB8AC3E}">
        <p14:creationId xmlns:p14="http://schemas.microsoft.com/office/powerpoint/2010/main" val="1110997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DDF337-0FEC-784F-855A-1383B1FD23A2}"/>
              </a:ext>
            </a:extLst>
          </p:cNvPr>
          <p:cNvSpPr/>
          <p:nvPr/>
        </p:nvSpPr>
        <p:spPr>
          <a:xfrm>
            <a:off x="0" y="6667325"/>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9" name="Picture 8">
            <a:extLst>
              <a:ext uri="{FF2B5EF4-FFF2-40B4-BE49-F238E27FC236}">
                <a16:creationId xmlns:a16="http://schemas.microsoft.com/office/drawing/2014/main" id="{24918467-F892-B548-B643-AC6674E7F342}"/>
              </a:ext>
            </a:extLst>
          </p:cNvPr>
          <p:cNvPicPr>
            <a:picLocks noChangeAspect="1"/>
          </p:cNvPicPr>
          <p:nvPr/>
        </p:nvPicPr>
        <p:blipFill>
          <a:blip r:embed="rId2"/>
          <a:stretch>
            <a:fillRect/>
          </a:stretch>
        </p:blipFill>
        <p:spPr>
          <a:xfrm>
            <a:off x="9805482" y="140227"/>
            <a:ext cx="2093958" cy="670880"/>
          </a:xfrm>
          <a:prstGeom prst="rect">
            <a:avLst/>
          </a:prstGeom>
        </p:spPr>
      </p:pic>
      <p:sp>
        <p:nvSpPr>
          <p:cNvPr id="4" name="Title 3">
            <a:extLst>
              <a:ext uri="{FF2B5EF4-FFF2-40B4-BE49-F238E27FC236}">
                <a16:creationId xmlns:a16="http://schemas.microsoft.com/office/drawing/2014/main" id="{5130CEBE-86AC-8948-87F1-0FA946279FCF}"/>
              </a:ext>
            </a:extLst>
          </p:cNvPr>
          <p:cNvSpPr>
            <a:spLocks noGrp="1"/>
          </p:cNvSpPr>
          <p:nvPr>
            <p:ph type="title"/>
          </p:nvPr>
        </p:nvSpPr>
        <p:spPr>
          <a:xfrm>
            <a:off x="4018465" y="298056"/>
            <a:ext cx="3967473" cy="612951"/>
          </a:xfrm>
        </p:spPr>
        <p:txBody>
          <a:bodyPr>
            <a:normAutofit/>
          </a:bodyPr>
          <a:lstStyle/>
          <a:p>
            <a:r>
              <a:rPr lang="en-US" dirty="0">
                <a:latin typeface="Arial"/>
                <a:cs typeface="Arial"/>
              </a:rPr>
              <a:t>Dispute Resolution</a:t>
            </a:r>
          </a:p>
        </p:txBody>
      </p:sp>
      <p:sp>
        <p:nvSpPr>
          <p:cNvPr id="2" name="TextBox 1">
            <a:extLst>
              <a:ext uri="{FF2B5EF4-FFF2-40B4-BE49-F238E27FC236}">
                <a16:creationId xmlns:a16="http://schemas.microsoft.com/office/drawing/2014/main" id="{488C35FA-3625-BA49-E814-5A6C4BAE60E1}"/>
              </a:ext>
            </a:extLst>
          </p:cNvPr>
          <p:cNvSpPr txBox="1"/>
          <p:nvPr/>
        </p:nvSpPr>
        <p:spPr>
          <a:xfrm>
            <a:off x="512617" y="911007"/>
            <a:ext cx="10979166" cy="5260414"/>
          </a:xfrm>
          <a:prstGeom prst="rect">
            <a:avLst/>
          </a:prstGeom>
          <a:noFill/>
        </p:spPr>
        <p:txBody>
          <a:bodyPr wrap="square" rtlCol="0">
            <a:spAutoFit/>
          </a:bodyPr>
          <a:lstStyle/>
          <a:p>
            <a:pPr marL="76200" marR="912495" indent="-63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CER </a:t>
            </a:r>
            <a:r>
              <a:rPr lang="en-US" u="sng" dirty="0">
                <a:solidFill>
                  <a:srgbClr val="0000FF"/>
                </a:solidFill>
                <a:uFill>
                  <a:solidFill>
                    <a:srgbClr val="0000FF"/>
                  </a:solidFill>
                </a:uFill>
                <a:latin typeface="Arial" panose="020B0604020202020204" pitchFamily="34" charset="0"/>
                <a:hlinkClick r:id="rId3">
                  <a:extLst>
                    <a:ext uri="{A12FA001-AC4F-418D-AE19-62706E023703}">
                      <ahyp:hlinkClr xmlns:ahyp="http://schemas.microsoft.com/office/drawing/2018/hyperlinkcolor" val="tx"/>
                    </a:ext>
                  </a:extLst>
                </a:hlinkClick>
              </a:rPr>
              <a:t>Land Matters Advisory</a:t>
            </a:r>
            <a:r>
              <a:rPr lang="en-US" u="sng" dirty="0">
                <a:solidFill>
                  <a:srgbClr val="0000FF"/>
                </a:solidFill>
                <a:uFill>
                  <a:solidFill>
                    <a:srgbClr val="0000FF"/>
                  </a:solidFill>
                </a:uFill>
                <a:latin typeface="Arial" panose="020B0604020202020204" pitchFamily="34" charset="0"/>
              </a:rPr>
              <a:t> </a:t>
            </a:r>
            <a:r>
              <a:rPr lang="en-US" sz="1800" dirty="0">
                <a:effectLst/>
                <a:latin typeface="Arial" panose="020B0604020202020204" pitchFamily="34" charset="0"/>
                <a:ea typeface="Arial" panose="020B0604020202020204" pitchFamily="34" charset="0"/>
              </a:rPr>
              <a:t>Service</a:t>
            </a:r>
          </a:p>
          <a:p>
            <a:pPr marL="76200" marR="912495" indent="-635" algn="just">
              <a:lnSpc>
                <a:spcPct val="115000"/>
              </a:lnSpc>
              <a:spcBef>
                <a:spcPts val="990"/>
              </a:spcBef>
              <a:spcAft>
                <a:spcPts val="0"/>
              </a:spcAft>
            </a:pPr>
            <a:r>
              <a:rPr lang="en-US" dirty="0">
                <a:latin typeface="Arial" panose="020B0604020202020204" pitchFamily="34" charset="0"/>
                <a:ea typeface="Arial" panose="020B0604020202020204" pitchFamily="34" charset="0"/>
              </a:rPr>
              <a:t>Q</a:t>
            </a:r>
            <a:r>
              <a:rPr lang="en-US" sz="1800" dirty="0">
                <a:effectLst/>
                <a:latin typeface="Arial" panose="020B0604020202020204" pitchFamily="34" charset="0"/>
                <a:ea typeface="Arial" panose="020B0604020202020204" pitchFamily="34" charset="0"/>
              </a:rPr>
              <a:t>uestions about land matters can be emailed to </a:t>
            </a:r>
            <a:r>
              <a:rPr lang="en-US" u="sng" dirty="0">
                <a:solidFill>
                  <a:srgbClr val="0000FF"/>
                </a:solidFill>
                <a:uFill>
                  <a:solidFill>
                    <a:srgbClr val="0000FF"/>
                  </a:solidFill>
                </a:uFill>
                <a:latin typeface="Arial" panose="020B0604020202020204" pitchFamily="34" charset="0"/>
                <a:hlinkClick r:id="rId4">
                  <a:extLst>
                    <a:ext uri="{A12FA001-AC4F-418D-AE19-62706E023703}">
                      <ahyp:hlinkClr xmlns:ahyp="http://schemas.microsoft.com/office/drawing/2018/hyperlinkcolor" val="tx"/>
                    </a:ext>
                  </a:extLst>
                </a:hlinkClick>
              </a:rPr>
              <a:t>LMAS@cer-rec.gc.ca</a:t>
            </a:r>
            <a:r>
              <a:rPr lang="en-US" sz="1800" u="none" strike="noStrike" dirty="0">
                <a:solidFill>
                  <a:srgbClr val="0000FF"/>
                </a:solidFill>
                <a:effectLst/>
                <a:latin typeface="Arial" panose="020B0604020202020204" pitchFamily="34" charset="0"/>
                <a:ea typeface="Arial" panose="020B0604020202020204" pitchFamily="34" charset="0"/>
                <a:hlinkClick r:id="rId4"/>
              </a:rPr>
              <a:t>.</a:t>
            </a:r>
            <a:r>
              <a:rPr lang="en-US" sz="1800" dirty="0">
                <a:effectLst/>
                <a:latin typeface="Arial" panose="020B0604020202020204" pitchFamily="34" charset="0"/>
                <a:ea typeface="Arial" panose="020B0604020202020204" pitchFamily="34" charset="0"/>
              </a:rPr>
              <a:t> </a:t>
            </a:r>
          </a:p>
          <a:p>
            <a:pPr marL="76200" marR="912495" indent="-63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For an </a:t>
            </a:r>
            <a:r>
              <a:rPr lang="en-US" u="sng" dirty="0">
                <a:solidFill>
                  <a:srgbClr val="0000FF"/>
                </a:solidFill>
                <a:uFill>
                  <a:solidFill>
                    <a:srgbClr val="0000FF"/>
                  </a:solidFill>
                </a:uFill>
                <a:latin typeface="Arial" panose="020B0604020202020204" pitchFamily="34" charset="0"/>
                <a:hlinkClick r:id="rId5">
                  <a:extLst>
                    <a:ext uri="{A12FA001-AC4F-418D-AE19-62706E023703}">
                      <ahyp:hlinkClr xmlns:ahyp="http://schemas.microsoft.com/office/drawing/2018/hyperlinkcolor" val="tx"/>
                    </a:ext>
                  </a:extLst>
                </a:hlinkClick>
              </a:rPr>
              <a:t>alternative dispute resolution</a:t>
            </a:r>
            <a:r>
              <a:rPr lang="en-US" sz="1800" dirty="0">
                <a:effectLst/>
                <a:latin typeface="Arial" panose="020B0604020202020204" pitchFamily="34" charset="0"/>
                <a:ea typeface="Arial" panose="020B0604020202020204" pitchFamily="34" charset="0"/>
              </a:rPr>
              <a:t>,</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you</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can</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email</a:t>
            </a:r>
            <a:r>
              <a:rPr lang="en-US" sz="1800" spc="-35" dirty="0">
                <a:effectLst/>
                <a:latin typeface="Arial" panose="020B0604020202020204" pitchFamily="34" charset="0"/>
                <a:ea typeface="Arial" panose="020B0604020202020204" pitchFamily="34" charset="0"/>
              </a:rPr>
              <a:t> </a:t>
            </a:r>
            <a:r>
              <a:rPr lang="en-US" u="sng" dirty="0">
                <a:solidFill>
                  <a:srgbClr val="0000FF"/>
                </a:solidFill>
                <a:uFill>
                  <a:solidFill>
                    <a:srgbClr val="0000FF"/>
                  </a:solidFill>
                </a:uFill>
                <a:latin typeface="Arial" panose="020B0604020202020204" pitchFamily="34" charset="0"/>
                <a:hlinkClick r:id="rId6">
                  <a:extLst>
                    <a:ext uri="{A12FA001-AC4F-418D-AE19-62706E023703}">
                      <ahyp:hlinkClr xmlns:ahyp="http://schemas.microsoft.com/office/drawing/2018/hyperlinkcolor" val="tx"/>
                    </a:ext>
                  </a:extLst>
                </a:hlinkClick>
              </a:rPr>
              <a:t>ADR-RED@cer-rec.gc.ca</a:t>
            </a:r>
            <a:r>
              <a:rPr lang="en-US" sz="1800" u="none" strike="noStrike" spc="-35" dirty="0">
                <a:solidFill>
                  <a:srgbClr val="0000FF"/>
                </a:solidFill>
                <a:effectLst/>
                <a:latin typeface="Arial" panose="020B0604020202020204" pitchFamily="34" charset="0"/>
                <a:ea typeface="Arial" panose="020B0604020202020204" pitchFamily="34" charset="0"/>
                <a:hlinkClick r:id="rId6"/>
              </a:rPr>
              <a:t> </a:t>
            </a:r>
            <a:r>
              <a:rPr lang="en-US" sz="1800" dirty="0">
                <a:effectLst/>
                <a:latin typeface="Arial" panose="020B0604020202020204" pitchFamily="34" charset="0"/>
                <a:ea typeface="Arial" panose="020B0604020202020204" pitchFamily="34" charset="0"/>
              </a:rPr>
              <a:t>to</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ask</a:t>
            </a:r>
            <a:r>
              <a:rPr lang="en-US" sz="1800" spc="-4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specialist to help find solutions. CER has a </a:t>
            </a:r>
            <a:r>
              <a:rPr lang="en-US" u="sng" dirty="0">
                <a:solidFill>
                  <a:srgbClr val="0000FF"/>
                </a:solidFill>
                <a:uFill>
                  <a:solidFill>
                    <a:srgbClr val="0000FF"/>
                  </a:solidFill>
                </a:uFill>
                <a:latin typeface="Arial" panose="020B0604020202020204" pitchFamily="34" charset="0"/>
                <a:hlinkClick r:id="rId7">
                  <a:extLst>
                    <a:ext uri="{A12FA001-AC4F-418D-AE19-62706E023703}">
                      <ahyp:hlinkClr xmlns:ahyp="http://schemas.microsoft.com/office/drawing/2018/hyperlinkcolor" val="tx"/>
                    </a:ext>
                  </a:extLst>
                </a:hlinkClick>
              </a:rPr>
              <a:t>Complaint Resolution </a:t>
            </a:r>
            <a:r>
              <a:rPr lang="en-US" sz="1800" dirty="0">
                <a:effectLst/>
                <a:latin typeface="Arial" panose="020B0604020202020204" pitchFamily="34" charset="0"/>
                <a:ea typeface="Arial" panose="020B0604020202020204" pitchFamily="34" charset="0"/>
              </a:rPr>
              <a:t>process. See the CER website</a:t>
            </a:r>
            <a:r>
              <a:rPr lang="en-US" sz="1800" spc="-190" dirty="0">
                <a:effectLst/>
                <a:latin typeface="Arial" panose="020B0604020202020204" pitchFamily="34" charset="0"/>
                <a:ea typeface="Arial" panose="020B0604020202020204" pitchFamily="34" charset="0"/>
              </a:rPr>
              <a:t> </a:t>
            </a:r>
            <a:r>
              <a:rPr lang="en-US" sz="1800" u="sng" dirty="0">
                <a:solidFill>
                  <a:srgbClr val="0000FF"/>
                </a:solidFill>
                <a:effectLst/>
                <a:uFill>
                  <a:solidFill>
                    <a:srgbClr val="0000FF"/>
                  </a:solidFill>
                </a:uFill>
                <a:latin typeface="Arial" panose="020B0604020202020204" pitchFamily="34" charset="0"/>
                <a:ea typeface="Arial" panose="020B0604020202020204" pitchFamily="34" charset="0"/>
              </a:rPr>
              <a:t>www.cer-</a:t>
            </a:r>
            <a:r>
              <a:rPr lang="en-US" sz="1800" dirty="0">
                <a:solidFill>
                  <a:srgbClr val="0000FF"/>
                </a:solidFill>
                <a:effectLst/>
                <a:latin typeface="Arial" panose="020B0604020202020204" pitchFamily="34" charset="0"/>
                <a:ea typeface="Arial" panose="020B0604020202020204" pitchFamily="34" charset="0"/>
              </a:rPr>
              <a:t> </a:t>
            </a:r>
            <a:r>
              <a:rPr lang="en-US" sz="1800" u="sng" dirty="0">
                <a:solidFill>
                  <a:srgbClr val="0000FF"/>
                </a:solidFill>
                <a:effectLst/>
                <a:uFill>
                  <a:solidFill>
                    <a:srgbClr val="0000FF"/>
                  </a:solidFill>
                </a:uFill>
                <a:latin typeface="Arial" panose="020B0604020202020204" pitchFamily="34" charset="0"/>
                <a:ea typeface="Arial" panose="020B0604020202020204" pitchFamily="34" charset="0"/>
              </a:rPr>
              <a:t>rec.gc.ca</a:t>
            </a:r>
            <a:r>
              <a:rPr lang="en-US" sz="1800" dirty="0">
                <a:effectLst/>
                <a:latin typeface="Arial" panose="020B0604020202020204" pitchFamily="34" charset="0"/>
                <a:ea typeface="Arial" panose="020B0604020202020204" pitchFamily="34" charset="0"/>
              </a:rPr>
              <a:t>, for information about </a:t>
            </a:r>
            <a:r>
              <a:rPr lang="en-US" u="sng" dirty="0">
                <a:solidFill>
                  <a:srgbClr val="0000FF"/>
                </a:solidFill>
                <a:uFill>
                  <a:solidFill>
                    <a:srgbClr val="0000FF"/>
                  </a:solidFill>
                </a:uFill>
                <a:latin typeface="Arial" panose="020B0604020202020204" pitchFamily="34" charset="0"/>
                <a:hlinkClick r:id="rId8">
                  <a:extLst>
                    <a:ext uri="{A12FA001-AC4F-418D-AE19-62706E023703}">
                      <ahyp:hlinkClr xmlns:ahyp="http://schemas.microsoft.com/office/drawing/2018/hyperlinkcolor" val="tx"/>
                    </a:ext>
                  </a:extLst>
                </a:hlinkClick>
              </a:rPr>
              <a:t>land use compensation</a:t>
            </a:r>
            <a:r>
              <a:rPr lang="en-US" sz="1800" u="none" strike="noStrike" spc="-15" dirty="0">
                <a:solidFill>
                  <a:srgbClr val="0000FF"/>
                </a:solidFill>
                <a:effectLst/>
                <a:latin typeface="Arial" panose="020B0604020202020204" pitchFamily="34" charset="0"/>
                <a:ea typeface="Arial" panose="020B0604020202020204" pitchFamily="34" charset="0"/>
                <a:hlinkClick r:id="rId8"/>
              </a:rPr>
              <a:t> </a:t>
            </a:r>
            <a:r>
              <a:rPr lang="en-US" sz="1800" dirty="0">
                <a:effectLst/>
                <a:latin typeface="Arial" panose="020B0604020202020204" pitchFamily="34" charset="0"/>
                <a:ea typeface="Arial" panose="020B0604020202020204" pitchFamily="34" charset="0"/>
              </a:rPr>
              <a:t>disputes.</a:t>
            </a:r>
            <a:endParaRPr lang="en-CA" sz="1800" dirty="0">
              <a:effectLst/>
              <a:latin typeface="Arial" panose="020B0604020202020204" pitchFamily="34" charset="0"/>
              <a:ea typeface="Arial" panose="020B0604020202020204" pitchFamily="34" charset="0"/>
            </a:endParaRPr>
          </a:p>
          <a:p>
            <a:pPr>
              <a:spcBef>
                <a:spcPts val="10"/>
              </a:spcBef>
            </a:pPr>
            <a:r>
              <a:rPr lang="en-US" sz="1800" dirty="0">
                <a:effectLst/>
                <a:latin typeface="Arial" panose="020B0604020202020204" pitchFamily="34" charset="0"/>
                <a:ea typeface="Arial" panose="020B0604020202020204" pitchFamily="34" charset="0"/>
              </a:rPr>
              <a:t> </a:t>
            </a:r>
            <a:endParaRPr lang="en-CA" sz="1800" dirty="0">
              <a:effectLst/>
              <a:latin typeface="Arial" panose="020B0604020202020204" pitchFamily="34" charset="0"/>
              <a:ea typeface="Arial" panose="020B0604020202020204" pitchFamily="34" charset="0"/>
            </a:endParaRPr>
          </a:p>
          <a:p>
            <a:pPr marL="76200" marR="913130" algn="just">
              <a:lnSpc>
                <a:spcPct val="115000"/>
              </a:lnSpc>
              <a:spcBef>
                <a:spcPts val="460"/>
              </a:spcBef>
              <a:spcAft>
                <a:spcPts val="0"/>
              </a:spcAft>
            </a:pPr>
            <a:r>
              <a:rPr lang="en-US" sz="1800" dirty="0">
                <a:effectLst/>
                <a:latin typeface="Arial" panose="020B0604020202020204" pitchFamily="34" charset="0"/>
                <a:ea typeface="Arial" panose="020B0604020202020204" pitchFamily="34" charset="0"/>
              </a:rPr>
              <a:t>OEB regulated projects: </a:t>
            </a:r>
            <a:r>
              <a:rPr lang="en-US" u="sng" dirty="0">
                <a:solidFill>
                  <a:srgbClr val="0000FF"/>
                </a:solidFill>
                <a:uFill>
                  <a:solidFill>
                    <a:srgbClr val="0000FF"/>
                  </a:solidFill>
                </a:uFill>
                <a:latin typeface="Arial" panose="020B0604020202020204" pitchFamily="34" charset="0"/>
                <a:hlinkClick r:id="rId9">
                  <a:extLst>
                    <a:ext uri="{A12FA001-AC4F-418D-AE19-62706E023703}">
                      <ahyp:hlinkClr xmlns:ahyp="http://schemas.microsoft.com/office/drawing/2018/hyperlinkcolor" val="tx"/>
                    </a:ext>
                  </a:extLst>
                </a:hlinkClick>
              </a:rPr>
              <a:t>Section 97 of the Ontario Energy Board Act</a:t>
            </a:r>
            <a:r>
              <a:rPr lang="en-US" sz="1800" dirty="0">
                <a:effectLst/>
                <a:latin typeface="Arial" panose="020B0604020202020204" pitchFamily="34" charset="0"/>
                <a:ea typeface="Arial" panose="020B0604020202020204" pitchFamily="34" charset="0"/>
              </a:rPr>
              <a:t> relates to the requirement of regulated companies submitting details of agreements. Utility policies also cover landowner access based on the CER Landowner Guide.</a:t>
            </a:r>
            <a:endParaRPr lang="en-CA" sz="1800" dirty="0">
              <a:effectLst/>
              <a:latin typeface="Arial" panose="020B0604020202020204" pitchFamily="34" charset="0"/>
              <a:ea typeface="Arial" panose="020B0604020202020204" pitchFamily="34" charset="0"/>
            </a:endParaRPr>
          </a:p>
          <a:p>
            <a:pPr>
              <a:spcBef>
                <a:spcPts val="20"/>
              </a:spcBef>
            </a:pPr>
            <a:r>
              <a:rPr lang="en-US" sz="1800" dirty="0">
                <a:effectLst/>
                <a:latin typeface="Arial" panose="020B0604020202020204" pitchFamily="34" charset="0"/>
                <a:ea typeface="Arial" panose="020B0604020202020204" pitchFamily="34" charset="0"/>
              </a:rPr>
              <a:t> </a:t>
            </a:r>
            <a:endParaRPr lang="en-CA" sz="1800" dirty="0">
              <a:effectLst/>
              <a:latin typeface="Arial" panose="020B0604020202020204" pitchFamily="34" charset="0"/>
              <a:ea typeface="Arial" panose="020B0604020202020204" pitchFamily="34" charset="0"/>
            </a:endParaRPr>
          </a:p>
          <a:p>
            <a:pPr marL="76200" marR="914400" algn="just">
              <a:lnSpc>
                <a:spcPct val="115000"/>
              </a:lnSpc>
              <a:spcAft>
                <a:spcPts val="0"/>
              </a:spcAft>
            </a:pPr>
            <a:r>
              <a:rPr lang="en-US" sz="1800" dirty="0">
                <a:effectLst/>
                <a:latin typeface="Arial" panose="020B0604020202020204" pitchFamily="34" charset="0"/>
                <a:ea typeface="Arial" panose="020B0604020202020204" pitchFamily="34" charset="0"/>
              </a:rPr>
              <a:t>Telecom disputes: Contact Ontario Consumer Affairs, email Consumer Protection Ontario at </a:t>
            </a:r>
            <a:r>
              <a:rPr lang="en-US" u="sng" dirty="0">
                <a:solidFill>
                  <a:srgbClr val="0000FF"/>
                </a:solidFill>
                <a:uFill>
                  <a:solidFill>
                    <a:srgbClr val="0000FF"/>
                  </a:solidFill>
                </a:uFill>
                <a:latin typeface="Arial" panose="020B0604020202020204" pitchFamily="34" charset="0"/>
                <a:hlinkClick r:id="rId10">
                  <a:extLst>
                    <a:ext uri="{A12FA001-AC4F-418D-AE19-62706E023703}">
                      <ahyp:hlinkClr xmlns:ahyp="http://schemas.microsoft.com/office/drawing/2018/hyperlinkcolor" val="tx"/>
                    </a:ext>
                  </a:extLst>
                </a:hlinkClick>
              </a:rPr>
              <a:t>consumer@ontario.ca</a:t>
            </a:r>
            <a:r>
              <a:rPr lang="en-US" sz="1800" u="none" strike="noStrike" dirty="0">
                <a:solidFill>
                  <a:srgbClr val="0000FF"/>
                </a:solidFill>
                <a:effectLst/>
                <a:latin typeface="Arial" panose="020B0604020202020204" pitchFamily="34" charset="0"/>
                <a:ea typeface="Arial" panose="020B0604020202020204" pitchFamily="34" charset="0"/>
                <a:hlinkClick r:id="rId10"/>
              </a:rPr>
              <a:t> </a:t>
            </a:r>
            <a:r>
              <a:rPr lang="en-US" sz="1800" dirty="0">
                <a:effectLst/>
                <a:latin typeface="Arial" panose="020B0604020202020204" pitchFamily="34" charset="0"/>
                <a:ea typeface="Arial" panose="020B0604020202020204" pitchFamily="34" charset="0"/>
              </a:rPr>
              <a:t>or visit </a:t>
            </a:r>
            <a:r>
              <a:rPr lang="en-US" u="sng" dirty="0">
                <a:solidFill>
                  <a:srgbClr val="0000FF"/>
                </a:solidFill>
                <a:uFill>
                  <a:solidFill>
                    <a:srgbClr val="0000FF"/>
                  </a:solidFill>
                </a:uFill>
                <a:latin typeface="Arial" panose="020B0604020202020204" pitchFamily="34" charset="0"/>
                <a:hlinkClick r:id="rId11">
                  <a:extLst>
                    <a:ext uri="{A12FA001-AC4F-418D-AE19-62706E023703}">
                      <ahyp:hlinkClr xmlns:ahyp="http://schemas.microsoft.com/office/drawing/2018/hyperlinkcolor" val="tx"/>
                    </a:ext>
                  </a:extLst>
                </a:hlinkClick>
              </a:rPr>
              <a:t>www.ontario.ca/page/consumer-protection-ontario</a:t>
            </a:r>
            <a:r>
              <a:rPr lang="en-US" sz="1800" u="none" strike="noStrike" dirty="0">
                <a:solidFill>
                  <a:srgbClr val="0000FF"/>
                </a:solidFill>
                <a:effectLst/>
                <a:latin typeface="Arial" panose="020B0604020202020204" pitchFamily="34" charset="0"/>
                <a:ea typeface="Arial" panose="020B0604020202020204" pitchFamily="34" charset="0"/>
                <a:hlinkClick r:id="rId11"/>
              </a:rPr>
              <a:t>.</a:t>
            </a:r>
            <a:endParaRPr lang="en-CA" sz="1800" dirty="0">
              <a:effectLst/>
              <a:latin typeface="Arial" panose="020B0604020202020204" pitchFamily="34" charset="0"/>
              <a:ea typeface="Arial" panose="020B0604020202020204" pitchFamily="34" charset="0"/>
            </a:endParaRPr>
          </a:p>
          <a:p>
            <a:pPr>
              <a:spcBef>
                <a:spcPts val="15"/>
              </a:spcBef>
            </a:pPr>
            <a:r>
              <a:rPr lang="en-US" sz="1800" dirty="0">
                <a:effectLst/>
                <a:latin typeface="Arial" panose="020B0604020202020204" pitchFamily="34" charset="0"/>
                <a:ea typeface="Arial" panose="020B0604020202020204" pitchFamily="34" charset="0"/>
              </a:rPr>
              <a:t> </a:t>
            </a:r>
            <a:endParaRPr lang="en-CA" sz="1800" dirty="0">
              <a:effectLst/>
              <a:latin typeface="Arial" panose="020B0604020202020204" pitchFamily="34" charset="0"/>
              <a:ea typeface="Arial" panose="020B0604020202020204" pitchFamily="34" charset="0"/>
            </a:endParaRPr>
          </a:p>
          <a:p>
            <a:endParaRPr lang="en-US" dirty="0"/>
          </a:p>
          <a:p>
            <a:endParaRPr lang="en-US" dirty="0"/>
          </a:p>
          <a:p>
            <a:endParaRPr lang="en-CA" dirty="0"/>
          </a:p>
        </p:txBody>
      </p:sp>
      <p:sp>
        <p:nvSpPr>
          <p:cNvPr id="3" name="Title 3">
            <a:extLst>
              <a:ext uri="{FF2B5EF4-FFF2-40B4-BE49-F238E27FC236}">
                <a16:creationId xmlns:a16="http://schemas.microsoft.com/office/drawing/2014/main" id="{B55EA713-510C-D929-B298-9EBD30096876}"/>
              </a:ext>
            </a:extLst>
          </p:cNvPr>
          <p:cNvSpPr txBox="1">
            <a:spLocks/>
          </p:cNvSpPr>
          <p:nvPr/>
        </p:nvSpPr>
        <p:spPr>
          <a:xfrm>
            <a:off x="4018464" y="5421173"/>
            <a:ext cx="3967473" cy="6129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ctr"/>
            <a:r>
              <a:rPr lang="en-US" sz="3200" b="1" dirty="0">
                <a:cs typeface="Arial"/>
              </a:rPr>
              <a:t>Questions</a:t>
            </a:r>
          </a:p>
        </p:txBody>
      </p:sp>
    </p:spTree>
    <p:extLst>
      <p:ext uri="{BB962C8B-B14F-4D97-AF65-F5344CB8AC3E}">
        <p14:creationId xmlns:p14="http://schemas.microsoft.com/office/powerpoint/2010/main" val="93108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7D7399-1C61-5845-9556-A350EF78FA3C}"/>
              </a:ext>
            </a:extLst>
          </p:cNvPr>
          <p:cNvPicPr>
            <a:picLocks noChangeAspect="1"/>
          </p:cNvPicPr>
          <p:nvPr/>
        </p:nvPicPr>
        <p:blipFill>
          <a:blip r:embed="rId3"/>
          <a:stretch>
            <a:fillRect/>
          </a:stretch>
        </p:blipFill>
        <p:spPr>
          <a:xfrm>
            <a:off x="0" y="2209190"/>
            <a:ext cx="3351605" cy="4484882"/>
          </a:xfrm>
          <a:prstGeom prst="rect">
            <a:avLst/>
          </a:prstGeom>
        </p:spPr>
      </p:pic>
      <p:sp>
        <p:nvSpPr>
          <p:cNvPr id="2" name="Text Placeholder 1">
            <a:extLst>
              <a:ext uri="{FF2B5EF4-FFF2-40B4-BE49-F238E27FC236}">
                <a16:creationId xmlns:a16="http://schemas.microsoft.com/office/drawing/2014/main" id="{46454CD6-AF86-0547-8151-43AD340DBA52}"/>
              </a:ext>
            </a:extLst>
          </p:cNvPr>
          <p:cNvSpPr>
            <a:spLocks noGrp="1"/>
          </p:cNvSpPr>
          <p:nvPr>
            <p:ph type="body" sz="quarter" idx="12"/>
          </p:nvPr>
        </p:nvSpPr>
        <p:spPr>
          <a:xfrm>
            <a:off x="864" y="951333"/>
            <a:ext cx="12145869" cy="609716"/>
          </a:xfrm>
        </p:spPr>
        <p:txBody>
          <a:bodyPr vert="horz" wrap="square" lIns="810000" tIns="90000" rIns="90000" bIns="90000" rtlCol="0" anchor="t">
            <a:spAutoFit/>
          </a:bodyPr>
          <a:lstStyle/>
          <a:p>
            <a:r>
              <a:rPr lang="en-US" b="0" dirty="0">
                <a:solidFill>
                  <a:srgbClr val="231F20"/>
                </a:solidFill>
                <a:cs typeface="Arial"/>
              </a:rPr>
              <a:t>Rules surrounding access to farmland for infrastructure projects </a:t>
            </a:r>
          </a:p>
        </p:txBody>
      </p:sp>
      <p:sp>
        <p:nvSpPr>
          <p:cNvPr id="3" name="Text Placeholder 2">
            <a:extLst>
              <a:ext uri="{FF2B5EF4-FFF2-40B4-BE49-F238E27FC236}">
                <a16:creationId xmlns:a16="http://schemas.microsoft.com/office/drawing/2014/main" id="{0758E2F8-0A9B-704E-B389-AFFADE28544B}"/>
              </a:ext>
            </a:extLst>
          </p:cNvPr>
          <p:cNvSpPr>
            <a:spLocks noGrp="1"/>
          </p:cNvSpPr>
          <p:nvPr>
            <p:ph type="body" idx="1"/>
          </p:nvPr>
        </p:nvSpPr>
        <p:spPr>
          <a:xfrm>
            <a:off x="3708399" y="2319867"/>
            <a:ext cx="7535333" cy="3710594"/>
          </a:xfrm>
        </p:spPr>
        <p:txBody>
          <a:bodyPr vert="horz" lIns="91440" tIns="45720" rIns="91440" bIns="45720" rtlCol="0" anchor="t">
            <a:normAutofit/>
          </a:bodyPr>
          <a:lstStyle/>
          <a:p>
            <a:pPr marL="0" indent="0">
              <a:lnSpc>
                <a:spcPct val="125000"/>
              </a:lnSpc>
              <a:spcAft>
                <a:spcPts val="600"/>
              </a:spcAft>
              <a:buNone/>
            </a:pPr>
            <a:r>
              <a:rPr lang="en-US" sz="2000" dirty="0">
                <a:latin typeface="Arial" panose="020B0604020202020204" pitchFamily="34" charset="0"/>
              </a:rPr>
              <a:t>Proponents need land interests at project planning stage</a:t>
            </a:r>
          </a:p>
          <a:p>
            <a:pPr>
              <a:lnSpc>
                <a:spcPct val="125000"/>
              </a:lnSpc>
              <a:spcAft>
                <a:spcPts val="600"/>
              </a:spcAft>
            </a:pPr>
            <a:r>
              <a:rPr lang="en-US" sz="2000" dirty="0">
                <a:effectLst/>
                <a:latin typeface="Arial" panose="020B0604020202020204" pitchFamily="34" charset="0"/>
                <a:ea typeface="Arial" panose="020B0604020202020204" pitchFamily="34" charset="0"/>
              </a:rPr>
              <a:t>Land Agents adhere to acquisition principles</a:t>
            </a:r>
            <a:endParaRPr lang="en-CA" sz="2000" dirty="0">
              <a:effectLst/>
              <a:latin typeface="Arial" panose="020B0604020202020204" pitchFamily="34" charset="0"/>
              <a:ea typeface="Arial" panose="020B0604020202020204" pitchFamily="34" charset="0"/>
            </a:endParaRPr>
          </a:p>
          <a:p>
            <a:pPr marL="0" indent="0">
              <a:lnSpc>
                <a:spcPct val="125000"/>
              </a:lnSpc>
              <a:buNone/>
            </a:pPr>
            <a:r>
              <a:rPr lang="en-US" sz="2000" dirty="0">
                <a:latin typeface="Arial" panose="020B0604020202020204" pitchFamily="34" charset="0"/>
              </a:rPr>
              <a:t>CER - pipelines and </a:t>
            </a:r>
            <a:r>
              <a:rPr lang="en-US" sz="2000" dirty="0">
                <a:effectLst/>
                <a:latin typeface="Arial" panose="020B0604020202020204" pitchFamily="34" charset="0"/>
                <a:ea typeface="Arial" panose="020B0604020202020204" pitchFamily="34" charset="0"/>
              </a:rPr>
              <a:t>border crossing electricity transmission  </a:t>
            </a:r>
          </a:p>
          <a:p>
            <a:pPr marL="0" indent="0">
              <a:lnSpc>
                <a:spcPct val="125000"/>
              </a:lnSpc>
              <a:buNone/>
            </a:pPr>
            <a:r>
              <a:rPr lang="en-US" sz="2000" dirty="0">
                <a:effectLst/>
                <a:latin typeface="Arial" panose="020B0604020202020204" pitchFamily="34" charset="0"/>
                <a:ea typeface="Arial" panose="020B0604020202020204" pitchFamily="34" charset="0"/>
              </a:rPr>
              <a:t>OEB - natural gas, electricity; IESO, LDC, and utility customers</a:t>
            </a:r>
          </a:p>
          <a:p>
            <a:pPr marL="0" indent="0">
              <a:lnSpc>
                <a:spcPct val="125000"/>
              </a:lnSpc>
              <a:buNone/>
            </a:pPr>
            <a:r>
              <a:rPr lang="en-US" sz="2000" dirty="0">
                <a:latin typeface="Arial" panose="020B0604020202020204" pitchFamily="34" charset="0"/>
                <a:ea typeface="Arial" panose="020B0604020202020204" pitchFamily="34" charset="0"/>
              </a:rPr>
              <a:t>ISED CDA – telecom towers, (Fed. Prov. internet and additions)  </a:t>
            </a:r>
            <a:endParaRPr lang="en-CA" sz="2000" dirty="0">
              <a:effectLst/>
              <a:latin typeface="Arial" panose="020B0604020202020204" pitchFamily="34" charset="0"/>
              <a:ea typeface="Arial" panose="020B0604020202020204" pitchFamily="34" charset="0"/>
            </a:endParaRPr>
          </a:p>
          <a:p>
            <a:endParaRPr lang="en-US" dirty="0">
              <a:solidFill>
                <a:srgbClr val="231F20"/>
              </a:solidFill>
              <a:cs typeface="Arial"/>
            </a:endParaRPr>
          </a:p>
        </p:txBody>
      </p:sp>
      <p:sp>
        <p:nvSpPr>
          <p:cNvPr id="9" name="Text Placeholder 8">
            <a:extLst>
              <a:ext uri="{FF2B5EF4-FFF2-40B4-BE49-F238E27FC236}">
                <a16:creationId xmlns:a16="http://schemas.microsoft.com/office/drawing/2014/main" id="{59405290-502B-554F-8EAF-1E007D2C670B}"/>
              </a:ext>
            </a:extLst>
          </p:cNvPr>
          <p:cNvSpPr>
            <a:spLocks noGrp="1"/>
          </p:cNvSpPr>
          <p:nvPr>
            <p:ph type="body" sz="quarter" idx="14"/>
          </p:nvPr>
        </p:nvSpPr>
        <p:spPr/>
        <p:txBody>
          <a:bodyPr vert="horz" lIns="91440" tIns="45720" rIns="91440" bIns="45720" rtlCol="0" anchor="t">
            <a:normAutofit/>
          </a:bodyPr>
          <a:lstStyle/>
          <a:p>
            <a:r>
              <a:rPr lang="en-US" dirty="0"/>
              <a:t>Land Easements and Acquisitions </a:t>
            </a:r>
          </a:p>
        </p:txBody>
      </p:sp>
      <p:sp>
        <p:nvSpPr>
          <p:cNvPr id="10" name="Rectangle 9">
            <a:extLst>
              <a:ext uri="{FF2B5EF4-FFF2-40B4-BE49-F238E27FC236}">
                <a16:creationId xmlns:a16="http://schemas.microsoft.com/office/drawing/2014/main" id="{162F43FD-B947-EC4C-B63B-2280B01AE859}"/>
              </a:ext>
            </a:extLst>
          </p:cNvPr>
          <p:cNvSpPr/>
          <p:nvPr/>
        </p:nvSpPr>
        <p:spPr>
          <a:xfrm>
            <a:off x="864" y="6678602"/>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3974008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8A841D-A127-43DA-ACC8-9B055B30DC6D}"/>
              </a:ext>
            </a:extLst>
          </p:cNvPr>
          <p:cNvSpPr>
            <a:spLocks noGrp="1"/>
          </p:cNvSpPr>
          <p:nvPr>
            <p:ph type="body" idx="1"/>
          </p:nvPr>
        </p:nvSpPr>
        <p:spPr>
          <a:xfrm>
            <a:off x="668867" y="1061517"/>
            <a:ext cx="10498665" cy="4929631"/>
          </a:xfrm>
        </p:spPr>
        <p:txBody>
          <a:bodyPr vert="horz" lIns="91440" tIns="45720" rIns="91440" bIns="45720" rtlCol="0" anchor="t">
            <a:normAutofit/>
          </a:bodyPr>
          <a:lstStyle/>
          <a:p>
            <a:pPr algn="l"/>
            <a:endParaRPr lang="en-CA" sz="2000" b="0" i="0" u="none" strike="noStrike" baseline="0" dirty="0">
              <a:solidFill>
                <a:srgbClr val="000000"/>
              </a:solidFill>
              <a:latin typeface="Arial" panose="020B0604020202020204" pitchFamily="34" charset="0"/>
            </a:endParaRPr>
          </a:p>
          <a:p>
            <a:pPr>
              <a:lnSpc>
                <a:spcPct val="110000"/>
              </a:lnSpc>
              <a:spcAft>
                <a:spcPts val="600"/>
              </a:spcAft>
            </a:pPr>
            <a:r>
              <a:rPr lang="en-US" b="0" i="0" u="none" strike="noStrike" baseline="0" dirty="0">
                <a:solidFill>
                  <a:srgbClr val="000000"/>
                </a:solidFill>
                <a:latin typeface="Arial" panose="020B0604020202020204" pitchFamily="34" charset="0"/>
              </a:rPr>
              <a:t>No right-of-entry for </a:t>
            </a:r>
            <a:r>
              <a:rPr lang="en-US" dirty="0">
                <a:solidFill>
                  <a:srgbClr val="000000"/>
                </a:solidFill>
                <a:latin typeface="Arial" panose="020B0604020202020204" pitchFamily="34" charset="0"/>
              </a:rPr>
              <a:t>towers (</a:t>
            </a:r>
            <a:r>
              <a:rPr lang="en-US" b="0" i="0" u="none" strike="noStrike" baseline="0" dirty="0">
                <a:solidFill>
                  <a:srgbClr val="000000"/>
                </a:solidFill>
                <a:latin typeface="Arial" panose="020B0604020202020204" pitchFamily="34" charset="0"/>
              </a:rPr>
              <a:t>use different locations avoids expropriation). </a:t>
            </a:r>
          </a:p>
          <a:p>
            <a:pPr marL="449263" lvl="1">
              <a:lnSpc>
                <a:spcPct val="110000"/>
              </a:lnSpc>
              <a:spcAft>
                <a:spcPts val="600"/>
              </a:spcAft>
            </a:pPr>
            <a:r>
              <a:rPr lang="en-US" sz="2400" dirty="0">
                <a:solidFill>
                  <a:srgbClr val="000000"/>
                </a:solidFill>
                <a:latin typeface="Arial" panose="020B0604020202020204" pitchFamily="34" charset="0"/>
              </a:rPr>
              <a:t>Rent space in existing ROW (no additional easement) for other assets.</a:t>
            </a:r>
            <a:endParaRPr lang="en-US" sz="2400" b="0" i="0" u="none" strike="noStrike" baseline="0" dirty="0">
              <a:solidFill>
                <a:srgbClr val="000000"/>
              </a:solidFill>
              <a:latin typeface="Arial" panose="020B0604020202020204" pitchFamily="34" charset="0"/>
            </a:endParaRPr>
          </a:p>
          <a:p>
            <a:pPr>
              <a:lnSpc>
                <a:spcPct val="110000"/>
              </a:lnSpc>
              <a:spcAft>
                <a:spcPts val="600"/>
              </a:spcAft>
            </a:pPr>
            <a:endParaRPr lang="en-US" b="0" i="0" u="none" strike="noStrike" baseline="0" dirty="0">
              <a:solidFill>
                <a:srgbClr val="000000"/>
              </a:solidFill>
              <a:latin typeface="Arial" panose="020B0604020202020204" pitchFamily="34" charset="0"/>
            </a:endParaRPr>
          </a:p>
          <a:p>
            <a:pPr>
              <a:lnSpc>
                <a:spcPct val="110000"/>
              </a:lnSpc>
              <a:spcAft>
                <a:spcPts val="600"/>
              </a:spcAft>
            </a:pPr>
            <a:r>
              <a:rPr lang="en-US" b="0" i="0" u="none" strike="noStrike" baseline="0" dirty="0">
                <a:solidFill>
                  <a:srgbClr val="000000"/>
                </a:solidFill>
                <a:latin typeface="Arial" panose="020B0604020202020204" pitchFamily="34" charset="0"/>
              </a:rPr>
              <a:t>Landowners with easements in place for distribution lines, must act in good faith with a telecom renting pole space. </a:t>
            </a:r>
          </a:p>
          <a:p>
            <a:pPr lvl="1">
              <a:lnSpc>
                <a:spcPct val="110000"/>
              </a:lnSpc>
              <a:spcAft>
                <a:spcPts val="600"/>
              </a:spcAft>
            </a:pPr>
            <a:r>
              <a:rPr lang="en-US" sz="2400" dirty="0">
                <a:solidFill>
                  <a:srgbClr val="000000"/>
                </a:solidFill>
                <a:latin typeface="Arial" panose="020B0604020202020204" pitchFamily="34" charset="0"/>
              </a:rPr>
              <a:t>Consider including a ‘reasonable access’ clause and nominal compensation, to ensure the same care for property by the telecom, as agreed to by the company in the underlying easement agreement </a:t>
            </a:r>
            <a:endParaRPr lang="en-CA" sz="2400" dirty="0">
              <a:solidFill>
                <a:srgbClr val="000000"/>
              </a:solidFill>
              <a:latin typeface="Arial" panose="020B0604020202020204" pitchFamily="34" charset="0"/>
            </a:endParaRPr>
          </a:p>
        </p:txBody>
      </p:sp>
      <p:sp>
        <p:nvSpPr>
          <p:cNvPr id="5" name="Text Placeholder 4">
            <a:extLst>
              <a:ext uri="{FF2B5EF4-FFF2-40B4-BE49-F238E27FC236}">
                <a16:creationId xmlns:a16="http://schemas.microsoft.com/office/drawing/2014/main" id="{D9A8E62E-3F10-49D8-B24B-D662458EE03E}"/>
              </a:ext>
            </a:extLst>
          </p:cNvPr>
          <p:cNvSpPr>
            <a:spLocks noGrp="1"/>
          </p:cNvSpPr>
          <p:nvPr>
            <p:ph type="body" sz="quarter" idx="14"/>
          </p:nvPr>
        </p:nvSpPr>
        <p:spPr/>
        <p:txBody>
          <a:bodyPr vert="horz" lIns="91440" tIns="45720" rIns="91440" bIns="45720" rtlCol="0" anchor="t">
            <a:normAutofit/>
          </a:bodyPr>
          <a:lstStyle/>
          <a:p>
            <a:r>
              <a:rPr lang="en-US" dirty="0">
                <a:cs typeface="Arial"/>
              </a:rPr>
              <a:t>Telecommunications</a:t>
            </a:r>
          </a:p>
        </p:txBody>
      </p:sp>
    </p:spTree>
    <p:extLst>
      <p:ext uri="{BB962C8B-B14F-4D97-AF65-F5344CB8AC3E}">
        <p14:creationId xmlns:p14="http://schemas.microsoft.com/office/powerpoint/2010/main" val="428708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C62D88-B555-43A5-BD63-8895AAD83EAD}"/>
              </a:ext>
            </a:extLst>
          </p:cNvPr>
          <p:cNvSpPr>
            <a:spLocks noGrp="1"/>
          </p:cNvSpPr>
          <p:nvPr>
            <p:ph type="body" idx="1"/>
          </p:nvPr>
        </p:nvSpPr>
        <p:spPr>
          <a:xfrm>
            <a:off x="602634" y="1043560"/>
            <a:ext cx="10428687" cy="3996614"/>
          </a:xfrm>
        </p:spPr>
        <p:txBody>
          <a:bodyPr vert="horz" lIns="91440" tIns="45720" rIns="91440" bIns="45720" rtlCol="0" anchor="t">
            <a:noAutofit/>
          </a:bodyPr>
          <a:lstStyle/>
          <a:p>
            <a:pPr>
              <a:lnSpc>
                <a:spcPct val="134000"/>
              </a:lnSpc>
              <a:buFont typeface="Arial" panose="020B0604020202020204" pitchFamily="34" charset="0"/>
              <a:buChar char="$"/>
            </a:pPr>
            <a:r>
              <a:rPr lang="en-US" sz="1800" dirty="0">
                <a:solidFill>
                  <a:srgbClr val="000000"/>
                </a:solidFill>
                <a:effectLst/>
                <a:ea typeface="Calibri" panose="020F0502020204030204" pitchFamily="34" charset="0"/>
                <a:cs typeface="Arial" panose="020B0604020202020204"/>
              </a:rPr>
              <a:t>Time invested and for early access </a:t>
            </a:r>
          </a:p>
          <a:p>
            <a:pPr>
              <a:lnSpc>
                <a:spcPct val="134000"/>
              </a:lnSpc>
              <a:buFont typeface="Arial" panose="020B0604020202020204" pitchFamily="34" charset="0"/>
              <a:buChar char="$"/>
            </a:pPr>
            <a:r>
              <a:rPr lang="en-US" sz="1800" dirty="0">
                <a:solidFill>
                  <a:srgbClr val="000000"/>
                </a:solidFill>
                <a:ea typeface="Calibri" panose="020F0502020204030204" pitchFamily="34" charset="0"/>
                <a:cs typeface="Arial" panose="020B0604020202020204"/>
              </a:rPr>
              <a:t>Timely Acquisition Incentive: (and/or 2</a:t>
            </a:r>
            <a:r>
              <a:rPr lang="en-US" sz="1800" baseline="30000" dirty="0">
                <a:solidFill>
                  <a:srgbClr val="000000"/>
                </a:solidFill>
                <a:ea typeface="Calibri" panose="020F0502020204030204" pitchFamily="34" charset="0"/>
                <a:cs typeface="Arial" panose="020B0604020202020204"/>
              </a:rPr>
              <a:t>nd</a:t>
            </a:r>
            <a:r>
              <a:rPr lang="en-US" sz="1800" dirty="0">
                <a:solidFill>
                  <a:srgbClr val="000000"/>
                </a:solidFill>
                <a:ea typeface="Calibri" panose="020F0502020204030204" pitchFamily="34" charset="0"/>
                <a:cs typeface="Arial" panose="020B0604020202020204"/>
              </a:rPr>
              <a:t> appraisal)</a:t>
            </a:r>
          </a:p>
          <a:p>
            <a:pPr>
              <a:lnSpc>
                <a:spcPct val="134000"/>
              </a:lnSpc>
              <a:buFont typeface="Wingdings" panose="05000000000000000000" pitchFamily="2" charset="2"/>
              <a:buChar char="ü"/>
            </a:pPr>
            <a:r>
              <a:rPr lang="en-US" sz="1800" dirty="0">
                <a:solidFill>
                  <a:srgbClr val="000000"/>
                </a:solidFill>
                <a:cs typeface="Arial" panose="020B0604020202020204"/>
              </a:rPr>
              <a:t>Land out of production during all project stages </a:t>
            </a:r>
          </a:p>
          <a:p>
            <a:pPr>
              <a:lnSpc>
                <a:spcPct val="134000"/>
              </a:lnSpc>
              <a:buFont typeface="Wingdings" panose="05000000000000000000" pitchFamily="2" charset="2"/>
              <a:buChar char="ü"/>
            </a:pPr>
            <a:r>
              <a:rPr lang="en-US" sz="1800" dirty="0">
                <a:solidFill>
                  <a:srgbClr val="000000"/>
                </a:solidFill>
                <a:cs typeface="Arial" panose="020B0604020202020204"/>
              </a:rPr>
              <a:t>Crop loss / damage coverage clause</a:t>
            </a:r>
          </a:p>
          <a:p>
            <a:pPr>
              <a:lnSpc>
                <a:spcPct val="134000"/>
              </a:lnSpc>
              <a:buFont typeface="Wingdings" panose="05000000000000000000" pitchFamily="2" charset="2"/>
              <a:buChar char="ü"/>
            </a:pPr>
            <a:r>
              <a:rPr lang="en-US" sz="1800" dirty="0">
                <a:solidFill>
                  <a:srgbClr val="000000"/>
                </a:solidFill>
                <a:effectLst/>
                <a:ea typeface="Calibri" panose="020F0502020204030204" pitchFamily="34" charset="0"/>
                <a:cs typeface="Arial" panose="020B0604020202020204"/>
              </a:rPr>
              <a:t>Specialty, seed, and processing crops: partial crop loss could nullify contract</a:t>
            </a:r>
          </a:p>
          <a:p>
            <a:pPr>
              <a:lnSpc>
                <a:spcPct val="134000"/>
              </a:lnSpc>
              <a:buFont typeface="Wingdings" panose="05000000000000000000" pitchFamily="2" charset="2"/>
              <a:buChar char="ü"/>
            </a:pPr>
            <a:r>
              <a:rPr lang="en-US" sz="1800" dirty="0">
                <a:solidFill>
                  <a:srgbClr val="000000"/>
                </a:solidFill>
                <a:effectLst/>
                <a:ea typeface="Calibri" panose="020F0502020204030204" pitchFamily="34" charset="0"/>
                <a:cs typeface="Arial" panose="020B0604020202020204"/>
              </a:rPr>
              <a:t>Appraiser: Accredited Appraiser Canadian Institute </a:t>
            </a:r>
            <a:r>
              <a:rPr lang="en-US" sz="1800" dirty="0">
                <a:solidFill>
                  <a:srgbClr val="000000"/>
                </a:solidFill>
                <a:ea typeface="Calibri" panose="020F0502020204030204" pitchFamily="34" charset="0"/>
                <a:cs typeface="Arial" panose="020B0604020202020204"/>
              </a:rPr>
              <a:t>make re</a:t>
            </a:r>
            <a:r>
              <a:rPr lang="en-US" sz="1800" dirty="0">
                <a:solidFill>
                  <a:srgbClr val="000000"/>
                </a:solidFill>
                <a:effectLst/>
                <a:ea typeface="Calibri" panose="020F0502020204030204" pitchFamily="34" charset="0"/>
                <a:cs typeface="Arial" panose="020B0604020202020204"/>
              </a:rPr>
              <a:t>port and site maps</a:t>
            </a:r>
          </a:p>
          <a:p>
            <a:pPr>
              <a:lnSpc>
                <a:spcPct val="134000"/>
              </a:lnSpc>
              <a:buFont typeface="Wingdings" panose="05000000000000000000" pitchFamily="2" charset="2"/>
              <a:buChar char="ü"/>
            </a:pPr>
            <a:r>
              <a:rPr lang="en-US" sz="1800" dirty="0">
                <a:solidFill>
                  <a:srgbClr val="000000"/>
                </a:solidFill>
                <a:ea typeface="Calibri" panose="020F0502020204030204" pitchFamily="34" charset="0"/>
                <a:cs typeface="Arial" panose="020B0604020202020204"/>
              </a:rPr>
              <a:t>Pr</a:t>
            </a:r>
            <a:r>
              <a:rPr lang="en-US" sz="1800" dirty="0">
                <a:solidFill>
                  <a:srgbClr val="000000"/>
                </a:solidFill>
                <a:effectLst/>
                <a:ea typeface="Calibri" panose="020F0502020204030204" pitchFamily="34" charset="0"/>
                <a:cs typeface="Arial" panose="020B0604020202020204"/>
              </a:rPr>
              <a:t>operty Damage: coverage during all stages of the project. </a:t>
            </a:r>
          </a:p>
          <a:p>
            <a:pPr>
              <a:lnSpc>
                <a:spcPct val="134000"/>
              </a:lnSpc>
              <a:buFont typeface="Wingdings" panose="05000000000000000000" pitchFamily="2" charset="2"/>
              <a:buChar char="ü"/>
            </a:pPr>
            <a:r>
              <a:rPr lang="en-US" sz="1800" dirty="0">
                <a:solidFill>
                  <a:srgbClr val="000000"/>
                </a:solidFill>
                <a:effectLst/>
                <a:ea typeface="Calibri" panose="020F0502020204030204" pitchFamily="34" charset="0"/>
                <a:cs typeface="Arial" panose="020B0604020202020204"/>
              </a:rPr>
              <a:t>Farm property: Include clauses related to tiling, grading, compaction, and agreement as to what constitutes permitted farming activity within explicit areas.</a:t>
            </a:r>
          </a:p>
        </p:txBody>
      </p:sp>
      <p:sp>
        <p:nvSpPr>
          <p:cNvPr id="5" name="Text Placeholder 4">
            <a:extLst>
              <a:ext uri="{FF2B5EF4-FFF2-40B4-BE49-F238E27FC236}">
                <a16:creationId xmlns:a16="http://schemas.microsoft.com/office/drawing/2014/main" id="{7CED5275-CFDA-4486-8F6B-66793BDAEF6E}"/>
              </a:ext>
            </a:extLst>
          </p:cNvPr>
          <p:cNvSpPr>
            <a:spLocks noGrp="1"/>
          </p:cNvSpPr>
          <p:nvPr>
            <p:ph type="body" sz="quarter" idx="14"/>
          </p:nvPr>
        </p:nvSpPr>
        <p:spPr/>
        <p:txBody>
          <a:bodyPr vert="horz" lIns="91440" tIns="45720" rIns="91440" bIns="45720" rtlCol="0" anchor="t">
            <a:normAutofit fontScale="92500"/>
          </a:bodyPr>
          <a:lstStyle/>
          <a:p>
            <a:r>
              <a:rPr lang="en-US" sz="3200" dirty="0">
                <a:solidFill>
                  <a:srgbClr val="000000"/>
                </a:solidFill>
                <a:effectLst/>
                <a:ea typeface="Calibri" panose="020F0502020204030204" pitchFamily="34" charset="0"/>
                <a:cs typeface="Arial" panose="020B0604020202020204"/>
              </a:rPr>
              <a:t>Compensation Principles and Practices</a:t>
            </a:r>
          </a:p>
          <a:p>
            <a:endParaRPr lang="en-US" dirty="0">
              <a:cs typeface="Arial"/>
            </a:endParaRPr>
          </a:p>
        </p:txBody>
      </p:sp>
    </p:spTree>
    <p:extLst>
      <p:ext uri="{BB962C8B-B14F-4D97-AF65-F5344CB8AC3E}">
        <p14:creationId xmlns:p14="http://schemas.microsoft.com/office/powerpoint/2010/main" val="587027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DDF337-0FEC-784F-855A-1383B1FD23A2}"/>
              </a:ext>
            </a:extLst>
          </p:cNvPr>
          <p:cNvSpPr/>
          <p:nvPr/>
        </p:nvSpPr>
        <p:spPr>
          <a:xfrm>
            <a:off x="0" y="6667325"/>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9" name="Picture 8">
            <a:extLst>
              <a:ext uri="{FF2B5EF4-FFF2-40B4-BE49-F238E27FC236}">
                <a16:creationId xmlns:a16="http://schemas.microsoft.com/office/drawing/2014/main" id="{24918467-F892-B548-B643-AC6674E7F342}"/>
              </a:ext>
            </a:extLst>
          </p:cNvPr>
          <p:cNvPicPr>
            <a:picLocks noChangeAspect="1"/>
          </p:cNvPicPr>
          <p:nvPr/>
        </p:nvPicPr>
        <p:blipFill>
          <a:blip r:embed="rId3"/>
          <a:stretch>
            <a:fillRect/>
          </a:stretch>
        </p:blipFill>
        <p:spPr>
          <a:xfrm>
            <a:off x="9805482" y="140227"/>
            <a:ext cx="2093958" cy="670880"/>
          </a:xfrm>
          <a:prstGeom prst="rect">
            <a:avLst/>
          </a:prstGeom>
        </p:spPr>
      </p:pic>
      <p:sp>
        <p:nvSpPr>
          <p:cNvPr id="4" name="Title 3">
            <a:extLst>
              <a:ext uri="{FF2B5EF4-FFF2-40B4-BE49-F238E27FC236}">
                <a16:creationId xmlns:a16="http://schemas.microsoft.com/office/drawing/2014/main" id="{5130CEBE-86AC-8948-87F1-0FA946279FCF}"/>
              </a:ext>
            </a:extLst>
          </p:cNvPr>
          <p:cNvSpPr>
            <a:spLocks noGrp="1"/>
          </p:cNvSpPr>
          <p:nvPr>
            <p:ph type="title"/>
          </p:nvPr>
        </p:nvSpPr>
        <p:spPr>
          <a:xfrm>
            <a:off x="1892002" y="400989"/>
            <a:ext cx="7285055" cy="612951"/>
          </a:xfrm>
        </p:spPr>
        <p:txBody>
          <a:bodyPr>
            <a:noAutofit/>
          </a:bodyPr>
          <a:lstStyle/>
          <a:p>
            <a:r>
              <a:rPr lang="en-US" dirty="0">
                <a:solidFill>
                  <a:srgbClr val="231F20"/>
                </a:solidFill>
                <a:latin typeface="Arial"/>
                <a:cs typeface="Arial"/>
              </a:rPr>
              <a:t>Land Agent</a:t>
            </a:r>
            <a:endParaRPr lang="en-CA" dirty="0">
              <a:solidFill>
                <a:srgbClr val="231F20"/>
              </a:solidFill>
              <a:latin typeface="Arial"/>
              <a:cs typeface="Arial"/>
            </a:endParaRPr>
          </a:p>
        </p:txBody>
      </p:sp>
      <p:cxnSp>
        <p:nvCxnSpPr>
          <p:cNvPr id="6" name="Straight Connector 5">
            <a:extLst>
              <a:ext uri="{FF2B5EF4-FFF2-40B4-BE49-F238E27FC236}">
                <a16:creationId xmlns:a16="http://schemas.microsoft.com/office/drawing/2014/main" id="{26E69B66-4D5D-479C-833C-F5B72801D422}"/>
              </a:ext>
            </a:extLst>
          </p:cNvPr>
          <p:cNvCxnSpPr/>
          <p:nvPr/>
        </p:nvCxnSpPr>
        <p:spPr>
          <a:xfrm>
            <a:off x="9177057" y="1211761"/>
            <a:ext cx="259439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1A15FE47-6B80-412F-9CF0-E60959AD211E}"/>
              </a:ext>
            </a:extLst>
          </p:cNvPr>
          <p:cNvCxnSpPr>
            <a:cxnSpLocks/>
          </p:cNvCxnSpPr>
          <p:nvPr/>
        </p:nvCxnSpPr>
        <p:spPr>
          <a:xfrm flipV="1">
            <a:off x="11771454" y="1196898"/>
            <a:ext cx="11668" cy="4972658"/>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10520A81-2A30-4FE6-AB35-400F1C8D33EF}"/>
              </a:ext>
            </a:extLst>
          </p:cNvPr>
          <p:cNvCxnSpPr>
            <a:cxnSpLocks/>
          </p:cNvCxnSpPr>
          <p:nvPr/>
        </p:nvCxnSpPr>
        <p:spPr>
          <a:xfrm flipV="1">
            <a:off x="255624" y="6166603"/>
            <a:ext cx="11512116" cy="2953"/>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5E66A0E7-6778-4111-BA17-B4519B13F541}"/>
              </a:ext>
            </a:extLst>
          </p:cNvPr>
          <p:cNvCxnSpPr>
            <a:cxnSpLocks/>
          </p:cNvCxnSpPr>
          <p:nvPr/>
        </p:nvCxnSpPr>
        <p:spPr>
          <a:xfrm flipV="1">
            <a:off x="237443" y="1211761"/>
            <a:ext cx="0" cy="4968949"/>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0DB091BA-4BF1-B067-9AEB-9E3B3262876D}"/>
              </a:ext>
            </a:extLst>
          </p:cNvPr>
          <p:cNvSpPr txBox="1"/>
          <p:nvPr/>
        </p:nvSpPr>
        <p:spPr>
          <a:xfrm>
            <a:off x="1286933" y="1612416"/>
            <a:ext cx="8869656" cy="3882538"/>
          </a:xfrm>
          <a:prstGeom prst="rect">
            <a:avLst/>
          </a:prstGeom>
          <a:noFill/>
        </p:spPr>
        <p:txBody>
          <a:bodyPr wrap="square" rtlCol="0">
            <a:spAutoFit/>
          </a:bodyPr>
          <a:lstStyle/>
          <a:p>
            <a:pPr>
              <a:lnSpc>
                <a:spcPct val="150000"/>
              </a:lnSpc>
              <a:spcBef>
                <a:spcPts val="600"/>
              </a:spcBef>
              <a:spcAft>
                <a:spcPts val="600"/>
              </a:spcAft>
            </a:pPr>
            <a:r>
              <a:rPr lang="en-US" sz="2000" dirty="0"/>
              <a:t>1</a:t>
            </a:r>
            <a:r>
              <a:rPr lang="en-US" sz="2000" baseline="30000" dirty="0"/>
              <a:t>st</a:t>
            </a:r>
            <a:r>
              <a:rPr lang="en-US" sz="2000" dirty="0"/>
              <a:t> meeting: review, raise concerns re; project affects your use of the land  </a:t>
            </a:r>
          </a:p>
          <a:p>
            <a:pPr>
              <a:lnSpc>
                <a:spcPct val="150000"/>
              </a:lnSpc>
              <a:spcBef>
                <a:spcPts val="600"/>
              </a:spcBef>
              <a:spcAft>
                <a:spcPts val="600"/>
              </a:spcAft>
            </a:pPr>
            <a:r>
              <a:rPr lang="en-US" sz="2000" dirty="0"/>
              <a:t>Review entire agreement and fully understand the details before signing anything. </a:t>
            </a:r>
          </a:p>
          <a:p>
            <a:pPr>
              <a:lnSpc>
                <a:spcPct val="150000"/>
              </a:lnSpc>
              <a:spcBef>
                <a:spcPts val="600"/>
              </a:spcBef>
              <a:spcAft>
                <a:spcPts val="600"/>
              </a:spcAft>
            </a:pPr>
            <a:r>
              <a:rPr lang="en-US" sz="2000" dirty="0"/>
              <a:t>If negotiations break down, courts can enforce acquisition agreements.</a:t>
            </a:r>
          </a:p>
          <a:p>
            <a:pPr>
              <a:lnSpc>
                <a:spcPct val="150000"/>
              </a:lnSpc>
              <a:spcBef>
                <a:spcPts val="600"/>
              </a:spcBef>
              <a:spcAft>
                <a:spcPts val="600"/>
              </a:spcAft>
            </a:pPr>
            <a:r>
              <a:rPr lang="en-US" sz="2000" dirty="0"/>
              <a:t>Get legal review by those familiar with easements, ROWs, and expropriation </a:t>
            </a:r>
          </a:p>
          <a:p>
            <a:pPr>
              <a:lnSpc>
                <a:spcPct val="150000"/>
              </a:lnSpc>
              <a:spcBef>
                <a:spcPts val="600"/>
              </a:spcBef>
              <a:spcAft>
                <a:spcPts val="600"/>
              </a:spcAft>
            </a:pPr>
            <a:r>
              <a:rPr lang="en-US" sz="2000" dirty="0"/>
              <a:t>Regulators like proponents to reimburse reasonable costs; reviews, agreements, fees </a:t>
            </a:r>
          </a:p>
        </p:txBody>
      </p:sp>
    </p:spTree>
    <p:extLst>
      <p:ext uri="{BB962C8B-B14F-4D97-AF65-F5344CB8AC3E}">
        <p14:creationId xmlns:p14="http://schemas.microsoft.com/office/powerpoint/2010/main" val="3206279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DDF337-0FEC-784F-855A-1383B1FD23A2}"/>
              </a:ext>
            </a:extLst>
          </p:cNvPr>
          <p:cNvSpPr/>
          <p:nvPr/>
        </p:nvSpPr>
        <p:spPr>
          <a:xfrm>
            <a:off x="0" y="6667325"/>
            <a:ext cx="12192001" cy="1906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9" name="Picture 8">
            <a:extLst>
              <a:ext uri="{FF2B5EF4-FFF2-40B4-BE49-F238E27FC236}">
                <a16:creationId xmlns:a16="http://schemas.microsoft.com/office/drawing/2014/main" id="{24918467-F892-B548-B643-AC6674E7F342}"/>
              </a:ext>
            </a:extLst>
          </p:cNvPr>
          <p:cNvPicPr>
            <a:picLocks noChangeAspect="1"/>
          </p:cNvPicPr>
          <p:nvPr/>
        </p:nvPicPr>
        <p:blipFill>
          <a:blip r:embed="rId2"/>
          <a:stretch>
            <a:fillRect/>
          </a:stretch>
        </p:blipFill>
        <p:spPr>
          <a:xfrm>
            <a:off x="9805482" y="140227"/>
            <a:ext cx="2093958" cy="670880"/>
          </a:xfrm>
          <a:prstGeom prst="rect">
            <a:avLst/>
          </a:prstGeom>
        </p:spPr>
      </p:pic>
      <p:sp>
        <p:nvSpPr>
          <p:cNvPr id="4" name="Title 3">
            <a:extLst>
              <a:ext uri="{FF2B5EF4-FFF2-40B4-BE49-F238E27FC236}">
                <a16:creationId xmlns:a16="http://schemas.microsoft.com/office/drawing/2014/main" id="{5130CEBE-86AC-8948-87F1-0FA946279FCF}"/>
              </a:ext>
            </a:extLst>
          </p:cNvPr>
          <p:cNvSpPr>
            <a:spLocks noGrp="1"/>
          </p:cNvSpPr>
          <p:nvPr>
            <p:ph type="title"/>
          </p:nvPr>
        </p:nvSpPr>
        <p:spPr>
          <a:xfrm>
            <a:off x="1663402" y="0"/>
            <a:ext cx="7285055" cy="612951"/>
          </a:xfrm>
        </p:spPr>
        <p:txBody>
          <a:bodyPr vert="horz" lIns="91440" tIns="45720" rIns="91440" bIns="45720" rtlCol="0" anchor="b">
            <a:noAutofit/>
          </a:bodyPr>
          <a:lstStyle/>
          <a:p>
            <a:r>
              <a:rPr lang="en-CA" dirty="0">
                <a:solidFill>
                  <a:srgbClr val="231F20"/>
                </a:solidFill>
                <a:latin typeface="Arial"/>
                <a:cs typeface="Arial"/>
              </a:rPr>
              <a:t>Types of Acquisition Agreements</a:t>
            </a:r>
          </a:p>
        </p:txBody>
      </p:sp>
      <p:cxnSp>
        <p:nvCxnSpPr>
          <p:cNvPr id="6" name="Straight Connector 5">
            <a:extLst>
              <a:ext uri="{FF2B5EF4-FFF2-40B4-BE49-F238E27FC236}">
                <a16:creationId xmlns:a16="http://schemas.microsoft.com/office/drawing/2014/main" id="{26E69B66-4D5D-479C-833C-F5B72801D422}"/>
              </a:ext>
            </a:extLst>
          </p:cNvPr>
          <p:cNvCxnSpPr/>
          <p:nvPr/>
        </p:nvCxnSpPr>
        <p:spPr>
          <a:xfrm>
            <a:off x="9177057" y="2221411"/>
            <a:ext cx="2594397"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1" name="Straight Connector 10">
            <a:extLst>
              <a:ext uri="{FF2B5EF4-FFF2-40B4-BE49-F238E27FC236}">
                <a16:creationId xmlns:a16="http://schemas.microsoft.com/office/drawing/2014/main" id="{1A15FE47-6B80-412F-9CF0-E60959AD211E}"/>
              </a:ext>
            </a:extLst>
          </p:cNvPr>
          <p:cNvCxnSpPr>
            <a:cxnSpLocks/>
          </p:cNvCxnSpPr>
          <p:nvPr/>
        </p:nvCxnSpPr>
        <p:spPr>
          <a:xfrm flipH="1" flipV="1">
            <a:off x="11761907" y="2209009"/>
            <a:ext cx="9547" cy="3960547"/>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id="{10520A81-2A30-4FE6-AB35-400F1C8D33EF}"/>
              </a:ext>
            </a:extLst>
          </p:cNvPr>
          <p:cNvCxnSpPr>
            <a:cxnSpLocks/>
          </p:cNvCxnSpPr>
          <p:nvPr/>
        </p:nvCxnSpPr>
        <p:spPr>
          <a:xfrm flipV="1">
            <a:off x="255624" y="6166603"/>
            <a:ext cx="11512116" cy="2953"/>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5E66A0E7-6778-4111-BA17-B4519B13F541}"/>
              </a:ext>
            </a:extLst>
          </p:cNvPr>
          <p:cNvCxnSpPr>
            <a:cxnSpLocks/>
          </p:cNvCxnSpPr>
          <p:nvPr/>
        </p:nvCxnSpPr>
        <p:spPr>
          <a:xfrm flipV="1">
            <a:off x="237443" y="2209009"/>
            <a:ext cx="0" cy="3971701"/>
          </a:xfrm>
          <a:prstGeom prst="line">
            <a:avLst/>
          </a:prstGeom>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21B5AA52-C77A-9133-9C6F-C81A5666CE97}"/>
              </a:ext>
            </a:extLst>
          </p:cNvPr>
          <p:cNvSpPr txBox="1"/>
          <p:nvPr/>
        </p:nvSpPr>
        <p:spPr>
          <a:xfrm>
            <a:off x="429031" y="1465223"/>
            <a:ext cx="11165302" cy="2788969"/>
          </a:xfrm>
          <a:prstGeom prst="rect">
            <a:avLst/>
          </a:prstGeom>
          <a:noFill/>
        </p:spPr>
        <p:txBody>
          <a:bodyPr wrap="square">
            <a:spAutoFit/>
          </a:bodyPr>
          <a:lstStyle/>
          <a:p>
            <a:pPr marL="76200" marR="913765" algn="just">
              <a:lnSpc>
                <a:spcPct val="115000"/>
              </a:lnSpc>
              <a:spcBef>
                <a:spcPts val="590"/>
              </a:spcBef>
              <a:spcAft>
                <a:spcPts val="0"/>
              </a:spcAft>
            </a:pPr>
            <a:r>
              <a:rPr lang="en-US" sz="1800" dirty="0">
                <a:effectLst/>
                <a:latin typeface="Arial" panose="020B0604020202020204" pitchFamily="34" charset="0"/>
                <a:ea typeface="Arial" panose="020B0604020202020204" pitchFamily="34" charset="0"/>
              </a:rPr>
              <a:t>Option, </a:t>
            </a:r>
            <a:r>
              <a:rPr lang="en-US" dirty="0">
                <a:latin typeface="Arial" panose="020B0604020202020204" pitchFamily="34" charset="0"/>
                <a:ea typeface="Arial" panose="020B0604020202020204" pitchFamily="34" charset="0"/>
              </a:rPr>
              <a:t>Easement, </a:t>
            </a:r>
            <a:r>
              <a:rPr lang="en-US" sz="1800" dirty="0">
                <a:effectLst/>
                <a:latin typeface="Arial" panose="020B0604020202020204" pitchFamily="34" charset="0"/>
                <a:ea typeface="Arial" panose="020B0604020202020204" pitchFamily="34" charset="0"/>
              </a:rPr>
              <a:t>Outright Purchase, </a:t>
            </a:r>
            <a:r>
              <a:rPr lang="en-US" dirty="0">
                <a:latin typeface="Arial" panose="020B0604020202020204" pitchFamily="34" charset="0"/>
                <a:ea typeface="Arial" panose="020B0604020202020204" pitchFamily="34" charset="0"/>
              </a:rPr>
              <a:t>Expropriation</a:t>
            </a:r>
          </a:p>
          <a:p>
            <a:pPr marL="76200" marR="913765" algn="just">
              <a:lnSpc>
                <a:spcPct val="115000"/>
              </a:lnSpc>
              <a:spcBef>
                <a:spcPts val="590"/>
              </a:spcBef>
              <a:spcAft>
                <a:spcPts val="0"/>
              </a:spcAft>
            </a:pPr>
            <a:r>
              <a:rPr lang="en-US" sz="1800" dirty="0">
                <a:effectLst/>
                <a:latin typeface="Arial" panose="020B0604020202020204" pitchFamily="34" charset="0"/>
                <a:ea typeface="Arial" panose="020B0604020202020204" pitchFamily="34" charset="0"/>
              </a:rPr>
              <a:t>Regulators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stipulate</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forms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land </a:t>
            </a:r>
            <a:r>
              <a:rPr lang="en-US" sz="1800" dirty="0">
                <a:effectLst/>
                <a:latin typeface="Arial" panose="020B0604020202020204" pitchFamily="34" charset="0"/>
                <a:ea typeface="Arial" panose="020B0604020202020204" pitchFamily="34" charset="0"/>
              </a:rPr>
              <a:t>agreements.</a:t>
            </a:r>
            <a:r>
              <a:rPr lang="en-US" sz="1800" spc="-3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Agreements include:</a:t>
            </a:r>
            <a:endParaRPr lang="en-CA" sz="1800" dirty="0">
              <a:effectLst/>
              <a:latin typeface="Arial" panose="020B0604020202020204" pitchFamily="34" charset="0"/>
              <a:ea typeface="Arial" panose="020B0604020202020204" pitchFamily="34" charset="0"/>
            </a:endParaRPr>
          </a:p>
          <a:p>
            <a:pPr marL="285750" marR="915035" lvl="0" indent="-285750" algn="just">
              <a:lnSpc>
                <a:spcPts val="2160"/>
              </a:lnSpc>
              <a:spcBef>
                <a:spcPts val="405"/>
              </a:spcBef>
              <a:spcAft>
                <a:spcPts val="600"/>
              </a:spcAft>
              <a:buSzPct val="100000"/>
              <a:buFont typeface="Arial" panose="020B0604020202020204" pitchFamily="34" charset="0"/>
              <a:buChar char="•"/>
              <a:tabLst>
                <a:tab pos="762635" algn="l"/>
              </a:tabLst>
            </a:pPr>
            <a:r>
              <a:rPr lang="en-US" sz="1800" dirty="0">
                <a:effectLst/>
                <a:latin typeface="Arial" panose="020B0604020202020204" pitchFamily="34" charset="0"/>
                <a:ea typeface="Arial" panose="020B0604020202020204" pitchFamily="34" charset="0"/>
              </a:rPr>
              <a:t>details of the compensation offered for the lands required, including the landowner option to choose a lump sum or periodic</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payments,</a:t>
            </a:r>
            <a:endParaRPr lang="en-CA" sz="1800" dirty="0">
              <a:effectLst/>
              <a:latin typeface="Arial" panose="020B0604020202020204" pitchFamily="34" charset="0"/>
              <a:ea typeface="Arial" panose="020B0604020202020204" pitchFamily="34" charset="0"/>
            </a:endParaRPr>
          </a:p>
          <a:p>
            <a:pPr marL="285750" lvl="0" indent="-285750" algn="just">
              <a:lnSpc>
                <a:spcPts val="2160"/>
              </a:lnSpc>
              <a:spcBef>
                <a:spcPts val="300"/>
              </a:spcBef>
              <a:spcAft>
                <a:spcPts val="600"/>
              </a:spcAft>
              <a:buSzPct val="100000"/>
              <a:buFont typeface="Arial" panose="020B0604020202020204" pitchFamily="34" charset="0"/>
              <a:buChar char="•"/>
              <a:tabLst>
                <a:tab pos="762635" algn="l"/>
              </a:tabLst>
            </a:pPr>
            <a:r>
              <a:rPr lang="en-US" sz="1800" dirty="0">
                <a:effectLst/>
                <a:latin typeface="Arial" panose="020B0604020202020204" pitchFamily="34" charset="0"/>
                <a:ea typeface="Arial" panose="020B0604020202020204" pitchFamily="34" charset="0"/>
              </a:rPr>
              <a:t>compensation for any documented damages caused by the company,</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and</a:t>
            </a:r>
            <a:endParaRPr lang="en-CA" sz="1800" dirty="0">
              <a:effectLst/>
              <a:latin typeface="Arial" panose="020B0604020202020204" pitchFamily="34" charset="0"/>
              <a:ea typeface="Arial" panose="020B0604020202020204" pitchFamily="34" charset="0"/>
            </a:endParaRPr>
          </a:p>
          <a:p>
            <a:pPr marL="285750" marR="913130" lvl="0" indent="-285750" algn="just">
              <a:lnSpc>
                <a:spcPts val="2160"/>
              </a:lnSpc>
              <a:spcBef>
                <a:spcPts val="485"/>
              </a:spcBef>
              <a:spcAft>
                <a:spcPts val="600"/>
              </a:spcAft>
              <a:buSzPct val="100000"/>
              <a:buFont typeface="Arial" panose="020B0604020202020204" pitchFamily="34" charset="0"/>
              <a:buChar char="•"/>
              <a:tabLst>
                <a:tab pos="762635" algn="l"/>
              </a:tabLst>
            </a:pPr>
            <a:r>
              <a:rPr lang="en-US" sz="1800" dirty="0">
                <a:effectLst/>
                <a:latin typeface="Arial" panose="020B0604020202020204" pitchFamily="34" charset="0"/>
                <a:ea typeface="Arial" panose="020B0604020202020204" pitchFamily="34" charset="0"/>
              </a:rPr>
              <a:t>landowner indemnification from all liabilities, damages, claims, suits and actions resulting</a:t>
            </a:r>
            <a:r>
              <a:rPr lang="en-US" sz="1800" spc="-8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from</a:t>
            </a:r>
            <a:r>
              <a:rPr lang="en-US" sz="1800" spc="-8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company’s</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operations,</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pipelines,</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or</a:t>
            </a:r>
            <a:r>
              <a:rPr lang="en-US" sz="1800" spc="-8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abandoned</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pipelines,</a:t>
            </a:r>
            <a:r>
              <a:rPr lang="en-US" sz="1800" spc="-8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other</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than those resulting from gross negligence or willful misconduct of the</a:t>
            </a:r>
            <a:r>
              <a:rPr lang="en-US" sz="1800" spc="-5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landowner.</a:t>
            </a:r>
            <a:endParaRPr lang="en-CA"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45471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9EAB1-0157-F943-A117-F4BE7F7C2156}"/>
              </a:ext>
            </a:extLst>
          </p:cNvPr>
          <p:cNvSpPr>
            <a:spLocks noGrp="1"/>
          </p:cNvSpPr>
          <p:nvPr>
            <p:ph type="title"/>
          </p:nvPr>
        </p:nvSpPr>
        <p:spPr/>
        <p:txBody>
          <a:bodyPr/>
          <a:lstStyle/>
          <a:p>
            <a:r>
              <a:rPr lang="en-US" dirty="0"/>
              <a:t>Option</a:t>
            </a:r>
          </a:p>
        </p:txBody>
      </p:sp>
      <p:sp>
        <p:nvSpPr>
          <p:cNvPr id="6" name="TextBox 5">
            <a:extLst>
              <a:ext uri="{FF2B5EF4-FFF2-40B4-BE49-F238E27FC236}">
                <a16:creationId xmlns:a16="http://schemas.microsoft.com/office/drawing/2014/main" id="{72AD26ED-08AC-E178-FBCB-C28B05B91F1B}"/>
              </a:ext>
            </a:extLst>
          </p:cNvPr>
          <p:cNvSpPr txBox="1"/>
          <p:nvPr/>
        </p:nvSpPr>
        <p:spPr>
          <a:xfrm>
            <a:off x="636422" y="937698"/>
            <a:ext cx="11211946" cy="4540730"/>
          </a:xfrm>
          <a:prstGeom prst="rect">
            <a:avLst/>
          </a:prstGeom>
          <a:noFill/>
        </p:spPr>
        <p:txBody>
          <a:bodyPr wrap="square">
            <a:spAutoFit/>
          </a:bodyPr>
          <a:lstStyle/>
          <a:p>
            <a:pPr marL="76200" marR="913765" algn="just">
              <a:lnSpc>
                <a:spcPct val="115000"/>
              </a:lnSpc>
              <a:spcBef>
                <a:spcPts val="990"/>
              </a:spcBef>
            </a:pPr>
            <a:r>
              <a:rPr lang="en-US" dirty="0">
                <a:latin typeface="Arial" panose="020B0604020202020204" pitchFamily="34" charset="0"/>
                <a:ea typeface="Arial" panose="020B0604020202020204" pitchFamily="34" charset="0"/>
              </a:rPr>
              <a:t>An option agreement is a legal contract. It contains certain required clauses that cover various rights,</a:t>
            </a:r>
            <a:r>
              <a:rPr lang="en-US" spc="-45"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but</a:t>
            </a:r>
            <a:r>
              <a:rPr lang="en-US" spc="-4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you</a:t>
            </a:r>
            <a:r>
              <a:rPr lang="en-US" spc="-45"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can</a:t>
            </a:r>
            <a:r>
              <a:rPr lang="en-US" spc="-4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also</a:t>
            </a:r>
            <a:r>
              <a:rPr lang="en-US" spc="-55"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negotiate</a:t>
            </a:r>
            <a:r>
              <a:rPr lang="en-US" spc="-4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other</a:t>
            </a:r>
            <a:r>
              <a:rPr lang="en-US" spc="-5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terms</a:t>
            </a:r>
            <a:r>
              <a:rPr lang="en-US" spc="-4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to</a:t>
            </a:r>
            <a:r>
              <a:rPr lang="en-US" spc="-45"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meet</a:t>
            </a:r>
            <a:r>
              <a:rPr lang="en-US" spc="-4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your</a:t>
            </a:r>
            <a:r>
              <a:rPr lang="en-US" spc="-5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needs.</a:t>
            </a:r>
            <a:r>
              <a:rPr lang="en-US" spc="-4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Before</a:t>
            </a:r>
            <a:r>
              <a:rPr lang="en-US" spc="-40"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signing</a:t>
            </a:r>
            <a:r>
              <a:rPr lang="en-US" spc="-45"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any</a:t>
            </a:r>
            <a:r>
              <a:rPr lang="en-US" spc="-45"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agreement, it is important to read and understand all terms and conditions carefully or have a lawyer</a:t>
            </a:r>
            <a:r>
              <a:rPr lang="en-US" spc="-135" dirty="0">
                <a:latin typeface="Arial" panose="020B0604020202020204" pitchFamily="34" charset="0"/>
                <a:ea typeface="Arial" panose="020B0604020202020204" pitchFamily="34" charset="0"/>
              </a:rPr>
              <a:t> </a:t>
            </a:r>
            <a:r>
              <a:rPr lang="en-US" dirty="0">
                <a:latin typeface="Arial" panose="020B0604020202020204" pitchFamily="34" charset="0"/>
                <a:ea typeface="Arial" panose="020B0604020202020204" pitchFamily="34" charset="0"/>
              </a:rPr>
              <a:t>review.</a:t>
            </a:r>
          </a:p>
          <a:p>
            <a:pPr marL="76200" marR="913765" algn="just">
              <a:lnSpc>
                <a:spcPct val="115000"/>
              </a:lnSpc>
              <a:spcBef>
                <a:spcPts val="990"/>
              </a:spcBef>
            </a:pPr>
            <a:endParaRPr lang="en-CA" dirty="0">
              <a:latin typeface="Arial" panose="020B0604020202020204" pitchFamily="34" charset="0"/>
              <a:ea typeface="Arial" panose="020B0604020202020204" pitchFamily="34" charset="0"/>
            </a:endParaRPr>
          </a:p>
          <a:p>
            <a:pPr marL="76200" marR="913765" algn="just">
              <a:lnSpc>
                <a:spcPct val="115000"/>
              </a:lnSpc>
              <a:spcBef>
                <a:spcPts val="990"/>
              </a:spcBef>
              <a:spcAft>
                <a:spcPts val="0"/>
              </a:spcAft>
            </a:pPr>
            <a:r>
              <a:rPr lang="en-US" sz="1800" dirty="0">
                <a:effectLst/>
                <a:latin typeface="Arial" panose="020B0604020202020204" pitchFamily="34" charset="0"/>
                <a:ea typeface="Arial" panose="020B0604020202020204" pitchFamily="34" charset="0"/>
              </a:rPr>
              <a:t>General routes picked before filing regulatory application. An</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option</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agreement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assures company that</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it</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can</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obtain</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a:t>
            </a:r>
            <a:r>
              <a:rPr lang="en-US" sz="1800" spc="-6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rights if</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needed, and the owner</a:t>
            </a:r>
            <a:r>
              <a:rPr lang="en-US" sz="1800" spc="-70" dirty="0">
                <a:effectLst/>
                <a:latin typeface="Arial" panose="020B0604020202020204" pitchFamily="34" charset="0"/>
                <a:ea typeface="Arial" panose="020B0604020202020204" pitchFamily="34" charset="0"/>
              </a:rPr>
              <a:t> has </a:t>
            </a:r>
            <a:r>
              <a:rPr lang="en-US" sz="1800" dirty="0">
                <a:effectLst/>
                <a:latin typeface="Arial" panose="020B0604020202020204" pitchFamily="34" charset="0"/>
                <a:ea typeface="Arial" panose="020B0604020202020204" pitchFamily="34" charset="0"/>
              </a:rPr>
              <a:t>promised</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company</a:t>
            </a:r>
            <a:r>
              <a:rPr lang="en-US" sz="1800" spc="-7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to sign</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a:t>
            </a:r>
            <a:r>
              <a:rPr lang="en-US" sz="1800" spc="-7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land</a:t>
            </a:r>
            <a:r>
              <a:rPr lang="en-US" sz="1800" spc="-75" dirty="0">
                <a:effectLst/>
                <a:latin typeface="Arial" panose="020B0604020202020204" pitchFamily="34" charset="0"/>
                <a:ea typeface="Arial" panose="020B0604020202020204" pitchFamily="34" charset="0"/>
              </a:rPr>
              <a:t> easement or outright purchase </a:t>
            </a:r>
            <a:r>
              <a:rPr lang="en-US" sz="1800" dirty="0">
                <a:effectLst/>
                <a:latin typeface="Arial" panose="020B0604020202020204" pitchFamily="34" charset="0"/>
                <a:ea typeface="Arial" panose="020B0604020202020204" pitchFamily="34" charset="0"/>
              </a:rPr>
              <a:t>agreement within a specified period.</a:t>
            </a:r>
            <a:endParaRPr lang="en-CA" sz="1800" dirty="0">
              <a:effectLst/>
              <a:latin typeface="Arial" panose="020B0604020202020204" pitchFamily="34" charset="0"/>
              <a:ea typeface="Arial" panose="020B0604020202020204" pitchFamily="34" charset="0"/>
            </a:endParaRPr>
          </a:p>
          <a:p>
            <a:pPr marL="76200" marR="913765" algn="just">
              <a:lnSpc>
                <a:spcPct val="115000"/>
              </a:lnSpc>
              <a:spcAft>
                <a:spcPts val="0"/>
              </a:spcAft>
            </a:pPr>
            <a:endParaRPr lang="en-US" sz="1800" dirty="0">
              <a:effectLst/>
              <a:latin typeface="Arial" panose="020B0604020202020204" pitchFamily="34" charset="0"/>
              <a:ea typeface="Arial" panose="020B0604020202020204" pitchFamily="34" charset="0"/>
            </a:endParaRPr>
          </a:p>
          <a:p>
            <a:pPr marL="76200" marR="913765" algn="just">
              <a:lnSpc>
                <a:spcPct val="115000"/>
              </a:lnSpc>
              <a:spcAft>
                <a:spcPts val="0"/>
              </a:spcAft>
            </a:pPr>
            <a:br>
              <a:rPr lang="en-US"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If an option expires, the owner keeps the option payment. If the company exercises the option, the terms of the option agreement come into effect. This grants the company a right-of-way agreement automatically, according to terms in the option agreement.</a:t>
            </a:r>
            <a:endParaRPr lang="en-CA" sz="1800" dirty="0">
              <a:effectLst/>
              <a:latin typeface="Arial" panose="020B0604020202020204" pitchFamily="34" charset="0"/>
              <a:ea typeface="Arial" panose="020B0604020202020204" pitchFamily="34" charset="0"/>
            </a:endParaRPr>
          </a:p>
          <a:p>
            <a:pPr>
              <a:spcBef>
                <a:spcPts val="15"/>
              </a:spcBef>
            </a:pPr>
            <a:r>
              <a:rPr lang="en-US" sz="2400" dirty="0">
                <a:effectLst/>
                <a:latin typeface="Arial" panose="020B0604020202020204" pitchFamily="34" charset="0"/>
                <a:ea typeface="Arial" panose="020B0604020202020204" pitchFamily="34" charset="0"/>
              </a:rPr>
              <a:t> </a:t>
            </a:r>
            <a:endParaRPr lang="en-CA"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172283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9EAB1-0157-F943-A117-F4BE7F7C2156}"/>
              </a:ext>
            </a:extLst>
          </p:cNvPr>
          <p:cNvSpPr>
            <a:spLocks noGrp="1"/>
          </p:cNvSpPr>
          <p:nvPr>
            <p:ph type="title"/>
          </p:nvPr>
        </p:nvSpPr>
        <p:spPr/>
        <p:txBody>
          <a:bodyPr/>
          <a:lstStyle/>
          <a:p>
            <a:pPr marL="76200" marR="913765" algn="just">
              <a:lnSpc>
                <a:spcPct val="115000"/>
              </a:lnSpc>
              <a:spcBef>
                <a:spcPts val="990"/>
              </a:spcBef>
              <a:spcAft>
                <a:spcPts val="0"/>
              </a:spcAft>
            </a:pPr>
            <a:r>
              <a:rPr lang="en-US" sz="3200" dirty="0">
                <a:effectLst/>
                <a:latin typeface="Arial" panose="020B0604020202020204" pitchFamily="34" charset="0"/>
                <a:ea typeface="Arial" panose="020B0604020202020204" pitchFamily="34" charset="0"/>
              </a:rPr>
              <a:t>Easement Agreements</a:t>
            </a:r>
          </a:p>
        </p:txBody>
      </p:sp>
      <p:sp>
        <p:nvSpPr>
          <p:cNvPr id="6" name="TextBox 5">
            <a:extLst>
              <a:ext uri="{FF2B5EF4-FFF2-40B4-BE49-F238E27FC236}">
                <a16:creationId xmlns:a16="http://schemas.microsoft.com/office/drawing/2014/main" id="{72AD26ED-08AC-E178-FBCB-C28B05B91F1B}"/>
              </a:ext>
            </a:extLst>
          </p:cNvPr>
          <p:cNvSpPr txBox="1"/>
          <p:nvPr/>
        </p:nvSpPr>
        <p:spPr>
          <a:xfrm>
            <a:off x="855878" y="937698"/>
            <a:ext cx="10336378" cy="4086375"/>
          </a:xfrm>
          <a:prstGeom prst="rect">
            <a:avLst/>
          </a:prstGeom>
          <a:noFill/>
        </p:spPr>
        <p:txBody>
          <a:bodyPr wrap="square">
            <a:spAutoFit/>
          </a:bodyPr>
          <a:lstStyle/>
          <a:p>
            <a:pPr marL="76200" marR="913765" algn="just">
              <a:lnSpc>
                <a:spcPct val="115000"/>
              </a:lnSpc>
              <a:spcBef>
                <a:spcPts val="1200"/>
              </a:spcBef>
              <a:spcAft>
                <a:spcPts val="600"/>
              </a:spcAft>
            </a:pPr>
            <a:r>
              <a:rPr lang="en-US" sz="1800" dirty="0">
                <a:effectLst/>
                <a:latin typeface="Arial" panose="020B0604020202020204" pitchFamily="34" charset="0"/>
                <a:ea typeface="Arial" panose="020B0604020202020204" pitchFamily="34" charset="0"/>
              </a:rPr>
              <a:t>Easements often based on 50%-75% of FMV (easements are not outright purchases). </a:t>
            </a:r>
          </a:p>
          <a:p>
            <a:pPr marL="76200" marR="913765" algn="just">
              <a:lnSpc>
                <a:spcPct val="115000"/>
              </a:lnSpc>
              <a:spcBef>
                <a:spcPts val="1200"/>
              </a:spcBef>
              <a:spcAft>
                <a:spcPts val="600"/>
              </a:spcAft>
            </a:pPr>
            <a:r>
              <a:rPr lang="en-US" sz="1800" dirty="0">
                <a:effectLst/>
                <a:latin typeface="Arial" panose="020B0604020202020204" pitchFamily="34" charset="0"/>
                <a:ea typeface="Arial" panose="020B0604020202020204" pitchFamily="34" charset="0"/>
              </a:rPr>
              <a:t>Usually begin with an option; an incentive payment to owner for giving the right to acquire the easement. </a:t>
            </a:r>
          </a:p>
          <a:p>
            <a:pPr marL="76200" marR="913765" algn="just">
              <a:lnSpc>
                <a:spcPct val="115000"/>
              </a:lnSpc>
              <a:spcBef>
                <a:spcPts val="1200"/>
              </a:spcBef>
              <a:spcAft>
                <a:spcPts val="600"/>
              </a:spcAft>
            </a:pPr>
            <a:r>
              <a:rPr lang="en-US" sz="1800" dirty="0">
                <a:effectLst/>
                <a:latin typeface="Arial" panose="020B0604020202020204" pitchFamily="34" charset="0"/>
                <a:ea typeface="Arial" panose="020B0604020202020204" pitchFamily="34" charset="0"/>
              </a:rPr>
              <a:t>If exercised, they make a similar payment for timely acceptance of the offer. </a:t>
            </a:r>
          </a:p>
          <a:p>
            <a:pPr marL="76200" marR="913765" algn="just">
              <a:lnSpc>
                <a:spcPct val="115000"/>
              </a:lnSpc>
              <a:spcBef>
                <a:spcPts val="1200"/>
              </a:spcBef>
              <a:spcAft>
                <a:spcPts val="600"/>
              </a:spcAft>
            </a:pPr>
            <a:r>
              <a:rPr lang="en-US" sz="1800" dirty="0">
                <a:effectLst/>
                <a:latin typeface="Arial" panose="020B0604020202020204" pitchFamily="34" charset="0"/>
                <a:ea typeface="Arial" panose="020B0604020202020204" pitchFamily="34" charset="0"/>
              </a:rPr>
              <a:t>These combined amounts mean an exercised option and timely easement agreement could represent more than the FMV of the land under easement (less costly </a:t>
            </a:r>
            <a:r>
              <a:rPr lang="en-US" dirty="0">
                <a:latin typeface="Arial" panose="020B0604020202020204" pitchFamily="34" charset="0"/>
                <a:ea typeface="Arial" panose="020B0604020202020204" pitchFamily="34" charset="0"/>
              </a:rPr>
              <a:t>than entire property purchase).</a:t>
            </a:r>
            <a:endParaRPr lang="en-US" sz="1800" dirty="0">
              <a:effectLst/>
              <a:latin typeface="Arial" panose="020B0604020202020204" pitchFamily="34" charset="0"/>
              <a:ea typeface="Arial" panose="020B0604020202020204" pitchFamily="34" charset="0"/>
            </a:endParaRPr>
          </a:p>
          <a:p>
            <a:pPr marL="76200" marR="913765" algn="just">
              <a:lnSpc>
                <a:spcPct val="115000"/>
              </a:lnSpc>
              <a:spcBef>
                <a:spcPts val="1200"/>
              </a:spcBef>
              <a:spcAft>
                <a:spcPts val="600"/>
              </a:spcAft>
            </a:pPr>
            <a:r>
              <a:rPr lang="en-US" sz="1800" dirty="0">
                <a:effectLst/>
                <a:latin typeface="Arial" panose="020B0604020202020204" pitchFamily="34" charset="0"/>
                <a:ea typeface="Arial" panose="020B0604020202020204" pitchFamily="34" charset="0"/>
              </a:rPr>
              <a:t>Injurious Affection: Compensation if easement reduced the FMV of the remaining property. </a:t>
            </a:r>
          </a:p>
          <a:p>
            <a:pPr marL="76200" marR="913765" algn="just">
              <a:lnSpc>
                <a:spcPct val="115000"/>
              </a:lnSpc>
              <a:spcBef>
                <a:spcPts val="1200"/>
              </a:spcBef>
              <a:spcAft>
                <a:spcPts val="600"/>
              </a:spcAft>
            </a:pPr>
            <a:r>
              <a:rPr lang="en-US" sz="1800" dirty="0">
                <a:effectLst/>
                <a:latin typeface="Arial" panose="020B0604020202020204" pitchFamily="34" charset="0"/>
                <a:ea typeface="Arial" panose="020B0604020202020204" pitchFamily="34" charset="0"/>
              </a:rPr>
              <a:t>Farming Land In An Easement: Negotiate a license-back arrangement at the start. </a:t>
            </a:r>
          </a:p>
        </p:txBody>
      </p:sp>
    </p:spTree>
    <p:extLst>
      <p:ext uri="{BB962C8B-B14F-4D97-AF65-F5344CB8AC3E}">
        <p14:creationId xmlns:p14="http://schemas.microsoft.com/office/powerpoint/2010/main" val="800711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29EAB1-0157-F943-A117-F4BE7F7C2156}"/>
              </a:ext>
            </a:extLst>
          </p:cNvPr>
          <p:cNvSpPr>
            <a:spLocks noGrp="1"/>
          </p:cNvSpPr>
          <p:nvPr>
            <p:ph type="title"/>
          </p:nvPr>
        </p:nvSpPr>
        <p:spPr/>
        <p:txBody>
          <a:bodyPr/>
          <a:lstStyle/>
          <a:p>
            <a:r>
              <a:rPr lang="en-US" dirty="0"/>
              <a:t>Outright Purchase Agreement</a:t>
            </a:r>
          </a:p>
        </p:txBody>
      </p:sp>
      <p:sp>
        <p:nvSpPr>
          <p:cNvPr id="6" name="TextBox 5">
            <a:extLst>
              <a:ext uri="{FF2B5EF4-FFF2-40B4-BE49-F238E27FC236}">
                <a16:creationId xmlns:a16="http://schemas.microsoft.com/office/drawing/2014/main" id="{72AD26ED-08AC-E178-FBCB-C28B05B91F1B}"/>
              </a:ext>
            </a:extLst>
          </p:cNvPr>
          <p:cNvSpPr txBox="1"/>
          <p:nvPr/>
        </p:nvSpPr>
        <p:spPr>
          <a:xfrm>
            <a:off x="1455723" y="1509275"/>
            <a:ext cx="8544155" cy="3839449"/>
          </a:xfrm>
          <a:prstGeom prst="rect">
            <a:avLst/>
          </a:prstGeom>
          <a:noFill/>
        </p:spPr>
        <p:txBody>
          <a:bodyPr wrap="square">
            <a:spAutoFit/>
          </a:bodyPr>
          <a:lstStyle/>
          <a:p>
            <a:pPr marL="75565" marR="914400">
              <a:lnSpc>
                <a:spcPct val="114000"/>
              </a:lnSpc>
              <a:spcBef>
                <a:spcPts val="990"/>
              </a:spcBef>
              <a:spcAft>
                <a:spcPts val="1200"/>
              </a:spcAft>
            </a:pPr>
            <a:r>
              <a:rPr lang="en-US" dirty="0">
                <a:latin typeface="Arial" panose="020B0604020202020204" pitchFamily="34" charset="0"/>
                <a:ea typeface="Arial" panose="020B0604020202020204" pitchFamily="34" charset="0"/>
              </a:rPr>
              <a:t>If you </a:t>
            </a:r>
            <a:r>
              <a:rPr lang="en-US" sz="1800" dirty="0">
                <a:effectLst/>
                <a:latin typeface="Arial" panose="020B0604020202020204" pitchFamily="34" charset="0"/>
                <a:ea typeface="Arial" panose="020B0604020202020204" pitchFamily="34" charset="0"/>
              </a:rPr>
              <a:t>do not want to grant an easement, you may grant</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option</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for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an</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outright</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purchase</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of</a:t>
            </a:r>
            <a:r>
              <a:rPr lang="en-US" sz="1800" spc="-3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either</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whole</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property</a:t>
            </a:r>
            <a:r>
              <a:rPr lang="en-US" sz="1800" spc="-2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or</a:t>
            </a:r>
            <a:r>
              <a:rPr lang="en-US" sz="1800" spc="-2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the</a:t>
            </a:r>
            <a:r>
              <a:rPr lang="en-US" sz="1800" spc="-15"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part of property under</a:t>
            </a:r>
            <a:r>
              <a:rPr lang="en-US" sz="1800" spc="-10" dirty="0">
                <a:effectLst/>
                <a:latin typeface="Arial" panose="020B0604020202020204" pitchFamily="34" charset="0"/>
                <a:ea typeface="Arial" panose="020B0604020202020204" pitchFamily="34" charset="0"/>
              </a:rPr>
              <a:t> </a:t>
            </a:r>
            <a:r>
              <a:rPr lang="en-US" sz="1800" dirty="0">
                <a:effectLst/>
                <a:latin typeface="Arial" panose="020B0604020202020204" pitchFamily="34" charset="0"/>
                <a:ea typeface="Arial" panose="020B0604020202020204" pitchFamily="34" charset="0"/>
              </a:rPr>
              <a:t>question.</a:t>
            </a:r>
            <a:endParaRPr lang="en-CA" sz="1800" dirty="0">
              <a:effectLst/>
              <a:latin typeface="Arial" panose="020B0604020202020204" pitchFamily="34" charset="0"/>
              <a:ea typeface="Arial" panose="020B0604020202020204" pitchFamily="34" charset="0"/>
            </a:endParaRPr>
          </a:p>
          <a:p>
            <a:pPr>
              <a:lnSpc>
                <a:spcPct val="114000"/>
              </a:lnSpc>
              <a:spcBef>
                <a:spcPts val="10"/>
              </a:spcBef>
              <a:spcAft>
                <a:spcPts val="1200"/>
              </a:spcAft>
            </a:pPr>
            <a:r>
              <a:rPr lang="en-US" sz="1800" dirty="0">
                <a:effectLst/>
                <a:latin typeface="Arial" panose="020B0604020202020204" pitchFamily="34" charset="0"/>
                <a:ea typeface="Arial" panose="020B0604020202020204" pitchFamily="34" charset="0"/>
              </a:rPr>
              <a:t>In this case, or if a project proponent offers to outright purchase the property, the agreement should include compensation for timely acceptance, and compensation because you are granting the proponent the option to act on the agreement. </a:t>
            </a:r>
          </a:p>
          <a:p>
            <a:pPr marL="75565" marR="914400">
              <a:lnSpc>
                <a:spcPct val="114000"/>
              </a:lnSpc>
              <a:spcBef>
                <a:spcPts val="5"/>
              </a:spcBef>
              <a:spcAft>
                <a:spcPts val="1200"/>
              </a:spcAft>
            </a:pPr>
            <a:r>
              <a:rPr lang="en-US" sz="1800" dirty="0">
                <a:effectLst/>
                <a:latin typeface="Arial" panose="020B0604020202020204" pitchFamily="34" charset="0"/>
                <a:ea typeface="Arial" panose="020B0604020202020204" pitchFamily="34" charset="0"/>
              </a:rPr>
              <a:t>Include disturbance and relocation compensation and allow for reimbursement of reasonable legal fees. </a:t>
            </a:r>
          </a:p>
          <a:p>
            <a:pPr marL="75565" marR="914400">
              <a:lnSpc>
                <a:spcPct val="114000"/>
              </a:lnSpc>
              <a:spcBef>
                <a:spcPts val="5"/>
              </a:spcBef>
              <a:spcAft>
                <a:spcPts val="1200"/>
              </a:spcAft>
            </a:pPr>
            <a:r>
              <a:rPr lang="en-US" dirty="0">
                <a:latin typeface="Arial" panose="020B0604020202020204" pitchFamily="34" charset="0"/>
                <a:ea typeface="Arial" panose="020B0604020202020204" pitchFamily="34" charset="0"/>
              </a:rPr>
              <a:t>Consider adding an Injurious Affection clause for a partial land purchase.</a:t>
            </a:r>
          </a:p>
          <a:p>
            <a:pPr marL="75565" marR="914400">
              <a:lnSpc>
                <a:spcPct val="114000"/>
              </a:lnSpc>
              <a:spcBef>
                <a:spcPts val="5"/>
              </a:spcBef>
              <a:spcAft>
                <a:spcPts val="1200"/>
              </a:spcAft>
            </a:pPr>
            <a:r>
              <a:rPr lang="en-US" dirty="0">
                <a:latin typeface="Arial" panose="020B0604020202020204" pitchFamily="34" charset="0"/>
                <a:ea typeface="Arial" panose="020B0604020202020204" pitchFamily="34" charset="0"/>
              </a:rPr>
              <a:t>Consider the timing you require to relocate livestock or crop schedule.</a:t>
            </a:r>
            <a:endParaRPr lang="en-CA" sz="1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554064054"/>
      </p:ext>
    </p:extLst>
  </p:cSld>
  <p:clrMapOvr>
    <a:masterClrMapping/>
  </p:clrMapOvr>
</p:sld>
</file>

<file path=ppt/theme/theme1.xml><?xml version="1.0" encoding="utf-8"?>
<a:theme xmlns:a="http://schemas.openxmlformats.org/drawingml/2006/main" name="1_Custom Design">
  <a:themeElements>
    <a:clrScheme name="OFA Brand Colours">
      <a:dk1>
        <a:srgbClr val="000000"/>
      </a:dk1>
      <a:lt1>
        <a:srgbClr val="FFFFFF"/>
      </a:lt1>
      <a:dk2>
        <a:srgbClr val="4D4D4F"/>
      </a:dk2>
      <a:lt2>
        <a:srgbClr val="E7E6E6"/>
      </a:lt2>
      <a:accent1>
        <a:srgbClr val="ED1B2F"/>
      </a:accent1>
      <a:accent2>
        <a:srgbClr val="506972"/>
      </a:accent2>
      <a:accent3>
        <a:srgbClr val="C5B22F"/>
      </a:accent3>
      <a:accent4>
        <a:srgbClr val="EC9B2D"/>
      </a:accent4>
      <a:accent5>
        <a:srgbClr val="E2E28C"/>
      </a:accent5>
      <a:accent6>
        <a:srgbClr val="425C3B"/>
      </a:accent6>
      <a:hlink>
        <a:srgbClr val="A9A9A9"/>
      </a:hlink>
      <a:folHlink>
        <a:srgbClr val="2F44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A General June2021 (1)" id="{FD73D304-D5C5-47C6-B27E-CFBF5CCF77CD}" vid="{F0B4FFEC-2594-47BB-9C27-0AAB8A8789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OFA General_Template_ June2021_Ian</Template>
  <TotalTime>18688</TotalTime>
  <Words>1971</Words>
  <Application>Microsoft Office PowerPoint</Application>
  <PresentationFormat>Widescreen</PresentationFormat>
  <Paragraphs>127</Paragraphs>
  <Slides>15</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1_Custom Design</vt:lpstr>
      <vt:lpstr>August 2024 PAC</vt:lpstr>
      <vt:lpstr>PowerPoint Presentation</vt:lpstr>
      <vt:lpstr>PowerPoint Presentation</vt:lpstr>
      <vt:lpstr>PowerPoint Presentation</vt:lpstr>
      <vt:lpstr>Land Agent</vt:lpstr>
      <vt:lpstr>Types of Acquisition Agreements</vt:lpstr>
      <vt:lpstr>Option</vt:lpstr>
      <vt:lpstr>Easement Agreements</vt:lpstr>
      <vt:lpstr>Outright Purchase Agreement</vt:lpstr>
      <vt:lpstr>Property Damage</vt:lpstr>
      <vt:lpstr>Property Expropriation</vt:lpstr>
      <vt:lpstr>Expropriation continued</vt:lpstr>
      <vt:lpstr>Expropriation continued</vt:lpstr>
      <vt:lpstr>Complaints</vt:lpstr>
      <vt:lpstr>Dispute Resolution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Ian Nokes</dc:creator>
  <cp:lastModifiedBy>Kelly Alves</cp:lastModifiedBy>
  <cp:revision>13</cp:revision>
  <cp:lastPrinted>2021-04-28T09:15:57Z</cp:lastPrinted>
  <dcterms:created xsi:type="dcterms:W3CDTF">2024-07-10T18:29:49Z</dcterms:created>
  <dcterms:modified xsi:type="dcterms:W3CDTF">2024-08-06T17:37:38Z</dcterms:modified>
</cp:coreProperties>
</file>