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13"/>
  </p:notesMasterIdLst>
  <p:handoutMasterIdLst>
    <p:handoutMasterId r:id="rId14"/>
  </p:handoutMasterIdLst>
  <p:sldIdLst>
    <p:sldId id="279" r:id="rId2"/>
    <p:sldId id="280" r:id="rId3"/>
    <p:sldId id="281" r:id="rId4"/>
    <p:sldId id="284" r:id="rId5"/>
    <p:sldId id="282" r:id="rId6"/>
    <p:sldId id="283" r:id="rId7"/>
    <p:sldId id="288" r:id="rId8"/>
    <p:sldId id="272" r:id="rId9"/>
    <p:sldId id="285"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ECCE1D-8940-405E-9CA2-D930E4042552}">
          <p14:sldIdLst>
            <p14:sldId id="279"/>
            <p14:sldId id="280"/>
            <p14:sldId id="281"/>
            <p14:sldId id="284"/>
            <p14:sldId id="282"/>
            <p14:sldId id="283"/>
            <p14:sldId id="288"/>
            <p14:sldId id="272"/>
            <p14:sldId id="285"/>
            <p14:sldId id="286"/>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8E82"/>
    <a:srgbClr val="DEE089"/>
    <a:srgbClr val="D82332"/>
    <a:srgbClr val="FFFFFF"/>
    <a:srgbClr val="C18024"/>
    <a:srgbClr val="4E6F32"/>
    <a:srgbClr val="F4B451"/>
    <a:srgbClr val="BDAB35"/>
    <a:srgbClr val="506A73"/>
    <a:srgbClr val="D92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AD4382-F8D1-4018-AD75-7C0352585765}" v="1" dt="2023-03-06T19:21:50.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6946" autoAdjust="0"/>
  </p:normalViewPr>
  <p:slideViewPr>
    <p:cSldViewPr snapToGrid="0">
      <p:cViewPr varScale="1">
        <p:scale>
          <a:sx n="43" d="100"/>
          <a:sy n="43" d="100"/>
        </p:scale>
        <p:origin x="1576"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B12516-1AC0-654A-AC82-FAB62B2245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7AC966-E417-C949-BA32-64CF70E65A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112A26-71B8-E940-987F-0C0FB882BC76}" type="datetimeFigureOut">
              <a:rPr lang="en-US" smtClean="0"/>
              <a:t>3/6/2023</a:t>
            </a:fld>
            <a:endParaRPr lang="en-US"/>
          </a:p>
        </p:txBody>
      </p:sp>
      <p:sp>
        <p:nvSpPr>
          <p:cNvPr id="4" name="Footer Placeholder 3">
            <a:extLst>
              <a:ext uri="{FF2B5EF4-FFF2-40B4-BE49-F238E27FC236}">
                <a16:creationId xmlns:a16="http://schemas.microsoft.com/office/drawing/2014/main" id="{85EEA055-0AC5-4940-AB1A-4C90535041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EADF68-68DB-AC4F-979E-CA9D12DB22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AF70BF-BFFC-D541-A47B-D955C7F3538C}" type="slidenum">
              <a:rPr lang="en-US" smtClean="0"/>
              <a:t>‹#›</a:t>
            </a:fld>
            <a:endParaRPr lang="en-US"/>
          </a:p>
        </p:txBody>
      </p:sp>
    </p:spTree>
    <p:extLst>
      <p:ext uri="{BB962C8B-B14F-4D97-AF65-F5344CB8AC3E}">
        <p14:creationId xmlns:p14="http://schemas.microsoft.com/office/powerpoint/2010/main" val="134440980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5:20:18.4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2 532,'0'0,"0"0,0 0,0 0,0 0,0 0,0 0,0 0,0 0,0 0,-1 1,7-5,437-220,-324 176,241-64,332-13,-565 113,0 5,0 6,196 23,169 83,-485-104,0 2,0-1,0 0,1-1,-1 0,0 0,1 0,-1-1,1 0,9-2,-17 2,1-5,-3-1,-7-24,-3-13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5:20:20.5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1 960,'5'-5,"162"-135,5 8,213-124,-264 187,186-76,-244 121,0 2,2 4,0 2,1 3,74-4,-73 12,0 3,0 3,0 4,0 2,94 22,-160-28,0-1,1 1,-1-1,0 0,0 1,0-1,0 0,0 0,1 0,-1 0,0 0,0 0,0 0,0 0,1-1,-1 1,1-1,-1 0,0 0,-1 0,1 0,-1 0,1 0,-1-1,0 1,1 0,-1 0,0 0,0-1,0 1,0-2,2-6,-1 1,2 0,-1-1,1 1,0 1,1-1,8-14,15-20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09T15:20:55.6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 24,'0'0,"-2"-1,9 4,78 27,2-5,0-2,158 18,283-4,-358-29,429 10,0-45,-101-33,54-6,-371 52,193 12,-100 19,253 3,-517-20,1-1,-1 0,1-1,-1 0,1-1,-1 0,0-1,13-6,-20 9,1 0,0 0,-1 0,1 1,0-1,-1 1,1 0,0 0,7 1,-5-1,-7-33,1 20,0 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EAC8E-00F0-8249-8DDA-19370ECF00B9}"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DE0C2-DAAE-B549-AF93-11BAC5616D6F}" type="slidenum">
              <a:rPr lang="en-US" smtClean="0"/>
              <a:t>‹#›</a:t>
            </a:fld>
            <a:endParaRPr lang="en-US"/>
          </a:p>
        </p:txBody>
      </p:sp>
    </p:spTree>
    <p:extLst>
      <p:ext uri="{BB962C8B-B14F-4D97-AF65-F5344CB8AC3E}">
        <p14:creationId xmlns:p14="http://schemas.microsoft.com/office/powerpoint/2010/main" val="343142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computer programs are damaged, who is liable, are there warranty or other safety concerns</a:t>
            </a:r>
          </a:p>
          <a:p>
            <a:pPr>
              <a:spcAft>
                <a:spcPts val="1200"/>
              </a:spcAft>
            </a:pPr>
            <a:r>
              <a:rPr lang="en-CA"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Modifying Technological Protection Measures (TPMs) settings on equipment may:</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en-CA"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Lower resale value of any equipment</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en-CA"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Have unintended consequences of untested coding, that pose unnecessary and avoidable safety risks</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en-CA"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Void or violate warranty provisions</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5B6DE0C2-DAAE-B549-AF93-11BAC5616D6F}" type="slidenum">
              <a:rPr lang="en-US" smtClean="0"/>
              <a:t>1</a:t>
            </a:fld>
            <a:endParaRPr lang="en-US"/>
          </a:p>
        </p:txBody>
      </p:sp>
    </p:spTree>
    <p:extLst>
      <p:ext uri="{BB962C8B-B14F-4D97-AF65-F5344CB8AC3E}">
        <p14:creationId xmlns:p14="http://schemas.microsoft.com/office/powerpoint/2010/main" val="2261924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realistically, you run a business that depends on critical timing during a few weeks of the year</a:t>
            </a:r>
          </a:p>
          <a:p>
            <a:r>
              <a:rPr lang="en-CA" dirty="0"/>
              <a:t>It isn’t always practical to get a dealer service call (</a:t>
            </a:r>
            <a:r>
              <a:rPr lang="en-CA" sz="1400" b="1" dirty="0"/>
              <a:t>and</a:t>
            </a:r>
            <a:r>
              <a:rPr lang="en-CA" dirty="0"/>
              <a:t> pay their travel time both ways) or bring equipment into a service shop. </a:t>
            </a:r>
          </a:p>
        </p:txBody>
      </p:sp>
      <p:sp>
        <p:nvSpPr>
          <p:cNvPr id="4" name="Slide Number Placeholder 3"/>
          <p:cNvSpPr>
            <a:spLocks noGrp="1"/>
          </p:cNvSpPr>
          <p:nvPr>
            <p:ph type="sldNum" sz="quarter" idx="5"/>
          </p:nvPr>
        </p:nvSpPr>
        <p:spPr/>
        <p:txBody>
          <a:bodyPr/>
          <a:lstStyle/>
          <a:p>
            <a:fld id="{5B6DE0C2-DAAE-B549-AF93-11BAC5616D6F}" type="slidenum">
              <a:rPr lang="en-US" smtClean="0"/>
              <a:t>2</a:t>
            </a:fld>
            <a:endParaRPr lang="en-US"/>
          </a:p>
        </p:txBody>
      </p:sp>
    </p:spTree>
    <p:extLst>
      <p:ext uri="{BB962C8B-B14F-4D97-AF65-F5344CB8AC3E}">
        <p14:creationId xmlns:p14="http://schemas.microsoft.com/office/powerpoint/2010/main" val="378845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pressure, temp, or amperage sensors acting up – the EIC will cut power</a:t>
            </a:r>
          </a:p>
          <a:p>
            <a:r>
              <a:rPr lang="en-CA" dirty="0"/>
              <a:t>Even if you can access codes</a:t>
            </a:r>
          </a:p>
          <a:p>
            <a:r>
              <a:rPr lang="en-CA" dirty="0"/>
              <a:t>“Approved” Password Generators @ $150, single device trouble shooting software @ $200, and fault code readers @ $700</a:t>
            </a:r>
          </a:p>
          <a:p>
            <a:r>
              <a:rPr lang="en-CA" dirty="0"/>
              <a:t>Highway truck interfaces are +$3500, tractor ones are +$7500, </a:t>
            </a:r>
          </a:p>
          <a:p>
            <a:endParaRPr lang="en-CA" dirty="0"/>
          </a:p>
        </p:txBody>
      </p:sp>
      <p:sp>
        <p:nvSpPr>
          <p:cNvPr id="4" name="Slide Number Placeholder 3"/>
          <p:cNvSpPr>
            <a:spLocks noGrp="1"/>
          </p:cNvSpPr>
          <p:nvPr>
            <p:ph type="sldNum" sz="quarter" idx="5"/>
          </p:nvPr>
        </p:nvSpPr>
        <p:spPr/>
        <p:txBody>
          <a:bodyPr/>
          <a:lstStyle/>
          <a:p>
            <a:fld id="{5B6DE0C2-DAAE-B549-AF93-11BAC5616D6F}" type="slidenum">
              <a:rPr lang="en-US" smtClean="0"/>
              <a:t>3</a:t>
            </a:fld>
            <a:endParaRPr lang="en-US"/>
          </a:p>
        </p:txBody>
      </p:sp>
    </p:spTree>
    <p:extLst>
      <p:ext uri="{BB962C8B-B14F-4D97-AF65-F5344CB8AC3E}">
        <p14:creationId xmlns:p14="http://schemas.microsoft.com/office/powerpoint/2010/main" val="299650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libri" panose="020F0502020204030204" pitchFamily="34" charset="0"/>
              </a:rPr>
              <a:t>ISED leads 18 federal departments and agencies including the Business Development Bank of Canada, FedDev Ontario, FedNor, and StatsCan. </a:t>
            </a:r>
            <a:endParaRPr lang="en-CA" sz="1200" dirty="0">
              <a:effectLst/>
              <a:latin typeface="Times New Roman" panose="02020603050405020304" pitchFamily="18"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5B6DE0C2-DAAE-B549-AF93-11BAC5616D6F}" type="slidenum">
              <a:rPr lang="en-US" smtClean="0"/>
              <a:t>4</a:t>
            </a:fld>
            <a:endParaRPr lang="en-US"/>
          </a:p>
        </p:txBody>
      </p:sp>
    </p:spTree>
    <p:extLst>
      <p:ext uri="{BB962C8B-B14F-4D97-AF65-F5344CB8AC3E}">
        <p14:creationId xmlns:p14="http://schemas.microsoft.com/office/powerpoint/2010/main" val="153629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Although not directly related to the current Right to Repair environment, there are relevant points in the following highlights of seven submissions, provided with relation to </a:t>
            </a:r>
            <a:r>
              <a:rPr lang="en-CA" sz="1800" dirty="0">
                <a:solidFill>
                  <a:srgbClr val="333333"/>
                </a:solidFill>
                <a:effectLst/>
                <a:latin typeface="Arial" panose="020B0604020202020204" pitchFamily="34" charset="0"/>
                <a:ea typeface="Calibri" panose="020F0502020204030204" pitchFamily="34" charset="0"/>
              </a:rPr>
              <a:t>Technological Protection Measures (TPMs) and the Right to Repair. These highlights also reveal stakeholder support or concern with amending the Copyright Act or frameworks to achieve </a:t>
            </a:r>
            <a:r>
              <a:rPr lang="en-CA" sz="1800" dirty="0">
                <a:effectLst/>
                <a:latin typeface="Arial" panose="020B0604020202020204" pitchFamily="34" charset="0"/>
                <a:ea typeface="Calibri" panose="020F0502020204030204" pitchFamily="34" charset="0"/>
              </a:rPr>
              <a:t>interoperability, and the Right to Repair versus the Right to Modify.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technological protection measures (TPM) </a:t>
            </a:r>
          </a:p>
          <a:p>
            <a:r>
              <a:rPr lang="en-US" dirty="0"/>
              <a:t>AEM, like Deere, claim there is no need for RtR legislation because they already provide access. They highlight that RtR leg. will mean modifying codes and settings – a disaster for the resale market and brings multiple liability concerns</a:t>
            </a:r>
          </a:p>
          <a:p>
            <a:r>
              <a:rPr lang="en-US" dirty="0"/>
              <a:t>CFA – we only want access for local shop or farmer to do the </a:t>
            </a:r>
            <a:r>
              <a:rPr lang="en-US" b="1" dirty="0"/>
              <a:t>repairs</a:t>
            </a:r>
            <a:r>
              <a:rPr lang="en-US" dirty="0"/>
              <a:t> – </a:t>
            </a:r>
            <a:r>
              <a:rPr lang="en-US" b="1" dirty="0"/>
              <a:t>not modify</a:t>
            </a:r>
            <a:r>
              <a:rPr lang="en-US" dirty="0"/>
              <a:t>, </a:t>
            </a:r>
          </a:p>
          <a:p>
            <a:r>
              <a:rPr lang="en-US" dirty="0"/>
              <a:t>Engage - this is why we are here today</a:t>
            </a:r>
            <a:endParaRPr lang="en-CA" dirty="0"/>
          </a:p>
        </p:txBody>
      </p:sp>
      <p:sp>
        <p:nvSpPr>
          <p:cNvPr id="4" name="Slide Number Placeholder 3"/>
          <p:cNvSpPr>
            <a:spLocks noGrp="1"/>
          </p:cNvSpPr>
          <p:nvPr>
            <p:ph type="sldNum" sz="quarter" idx="5"/>
          </p:nvPr>
        </p:nvSpPr>
        <p:spPr/>
        <p:txBody>
          <a:bodyPr/>
          <a:lstStyle/>
          <a:p>
            <a:fld id="{5B6DE0C2-DAAE-B549-AF93-11BAC5616D6F}" type="slidenum">
              <a:rPr lang="en-US" smtClean="0"/>
              <a:t>5</a:t>
            </a:fld>
            <a:endParaRPr lang="en-US"/>
          </a:p>
        </p:txBody>
      </p:sp>
    </p:spTree>
    <p:extLst>
      <p:ext uri="{BB962C8B-B14F-4D97-AF65-F5344CB8AC3E}">
        <p14:creationId xmlns:p14="http://schemas.microsoft.com/office/powerpoint/2010/main" val="3378741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AMC wants to allow reverse engineering of code, (access not modify)</a:t>
            </a:r>
          </a:p>
          <a:p>
            <a:r>
              <a:rPr lang="en-US" dirty="0"/>
              <a:t>CCC does not support RtR, AHAM does not either, and Deere… well they say they already provide RtR solutions</a:t>
            </a:r>
            <a:endParaRPr lang="en-CA" dirty="0"/>
          </a:p>
        </p:txBody>
      </p:sp>
      <p:sp>
        <p:nvSpPr>
          <p:cNvPr id="4" name="Slide Number Placeholder 3"/>
          <p:cNvSpPr>
            <a:spLocks noGrp="1"/>
          </p:cNvSpPr>
          <p:nvPr>
            <p:ph type="sldNum" sz="quarter" idx="5"/>
          </p:nvPr>
        </p:nvSpPr>
        <p:spPr/>
        <p:txBody>
          <a:bodyPr/>
          <a:lstStyle/>
          <a:p>
            <a:fld id="{5B6DE0C2-DAAE-B549-AF93-11BAC5616D6F}" type="slidenum">
              <a:rPr lang="en-US" smtClean="0"/>
              <a:t>6</a:t>
            </a:fld>
            <a:endParaRPr lang="en-US"/>
          </a:p>
        </p:txBody>
      </p:sp>
    </p:spTree>
    <p:extLst>
      <p:ext uri="{BB962C8B-B14F-4D97-AF65-F5344CB8AC3E}">
        <p14:creationId xmlns:p14="http://schemas.microsoft.com/office/powerpoint/2010/main" val="1438496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Which brings us to the MOU recently signed between Deere and Co and the AFB</a:t>
            </a:r>
          </a:p>
        </p:txBody>
      </p:sp>
      <p:sp>
        <p:nvSpPr>
          <p:cNvPr id="4" name="Slide Number Placeholder 3"/>
          <p:cNvSpPr>
            <a:spLocks noGrp="1"/>
          </p:cNvSpPr>
          <p:nvPr>
            <p:ph type="sldNum" sz="quarter" idx="5"/>
          </p:nvPr>
        </p:nvSpPr>
        <p:spPr/>
        <p:txBody>
          <a:bodyPr/>
          <a:lstStyle/>
          <a:p>
            <a:fld id="{5B6DE0C2-DAAE-B549-AF93-11BAC5616D6F}" type="slidenum">
              <a:rPr lang="en-US" smtClean="0"/>
              <a:t>7</a:t>
            </a:fld>
            <a:endParaRPr lang="en-US"/>
          </a:p>
        </p:txBody>
      </p:sp>
    </p:spTree>
    <p:extLst>
      <p:ext uri="{BB962C8B-B14F-4D97-AF65-F5344CB8AC3E}">
        <p14:creationId xmlns:p14="http://schemas.microsoft.com/office/powerpoint/2010/main" val="255681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The Competition Board of Canada </a:t>
            </a:r>
            <a:r>
              <a:rPr lang="en-CA" dirty="0"/>
              <a:t>looked at this and sees room in the Act to allow regs if TPMs unduly restrict access to allow access for diagnosis</a:t>
            </a:r>
          </a:p>
          <a:p>
            <a:r>
              <a:rPr lang="en-CA" dirty="0"/>
              <a:t>But that isn’t enough, this involves some rules that remove barriers</a:t>
            </a:r>
          </a:p>
          <a:p>
            <a:r>
              <a:rPr lang="en-CA" dirty="0"/>
              <a:t>Comp Board feels that a framework would complement the legislative efforts</a:t>
            </a:r>
          </a:p>
          <a:p>
            <a:r>
              <a:rPr lang="en-CA" dirty="0"/>
              <a:t>We have exemptions now for enabling interoperability with limitations – official computers. Software. codes</a:t>
            </a:r>
          </a:p>
        </p:txBody>
      </p:sp>
      <p:sp>
        <p:nvSpPr>
          <p:cNvPr id="4" name="Slide Number Placeholder 3"/>
          <p:cNvSpPr>
            <a:spLocks noGrp="1"/>
          </p:cNvSpPr>
          <p:nvPr>
            <p:ph type="sldNum" sz="quarter" idx="5"/>
          </p:nvPr>
        </p:nvSpPr>
        <p:spPr/>
        <p:txBody>
          <a:bodyPr/>
          <a:lstStyle/>
          <a:p>
            <a:fld id="{5B6DE0C2-DAAE-B549-AF93-11BAC5616D6F}" type="slidenum">
              <a:rPr lang="en-US" smtClean="0"/>
              <a:t>9</a:t>
            </a:fld>
            <a:endParaRPr lang="en-US"/>
          </a:p>
        </p:txBody>
      </p:sp>
    </p:spTree>
    <p:extLst>
      <p:ext uri="{BB962C8B-B14F-4D97-AF65-F5344CB8AC3E}">
        <p14:creationId xmlns:p14="http://schemas.microsoft.com/office/powerpoint/2010/main" val="16998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 regions, Australia, decided to go with a qualitative approach to assess undue restriction to competition</a:t>
            </a:r>
          </a:p>
        </p:txBody>
      </p:sp>
      <p:sp>
        <p:nvSpPr>
          <p:cNvPr id="4" name="Slide Number Placeholder 3"/>
          <p:cNvSpPr>
            <a:spLocks noGrp="1"/>
          </p:cNvSpPr>
          <p:nvPr>
            <p:ph type="sldNum" sz="quarter" idx="5"/>
          </p:nvPr>
        </p:nvSpPr>
        <p:spPr/>
        <p:txBody>
          <a:bodyPr/>
          <a:lstStyle/>
          <a:p>
            <a:fld id="{5B6DE0C2-DAAE-B549-AF93-11BAC5616D6F}" type="slidenum">
              <a:rPr lang="en-US" smtClean="0"/>
              <a:t>10</a:t>
            </a:fld>
            <a:endParaRPr lang="en-US"/>
          </a:p>
        </p:txBody>
      </p:sp>
    </p:spTree>
    <p:extLst>
      <p:ext uri="{BB962C8B-B14F-4D97-AF65-F5344CB8AC3E}">
        <p14:creationId xmlns:p14="http://schemas.microsoft.com/office/powerpoint/2010/main" val="1820920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al Cover">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6A10BAA-9C73-A848-AFF5-2A6AF5D75EBE}"/>
              </a:ext>
            </a:extLst>
          </p:cNvPr>
          <p:cNvSpPr txBox="1">
            <a:spLocks/>
          </p:cNvSpPr>
          <p:nvPr userDrawn="1"/>
        </p:nvSpPr>
        <p:spPr>
          <a:xfrm>
            <a:off x="0" y="0"/>
            <a:ext cx="12192000" cy="685800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2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11" name="Title Placeholder 1">
            <a:extLst>
              <a:ext uri="{FF2B5EF4-FFF2-40B4-BE49-F238E27FC236}">
                <a16:creationId xmlns:a16="http://schemas.microsoft.com/office/drawing/2014/main" id="{CD21F59D-D870-2548-86E1-FEC0309444F9}"/>
              </a:ext>
            </a:extLst>
          </p:cNvPr>
          <p:cNvSpPr>
            <a:spLocks noGrp="1"/>
          </p:cNvSpPr>
          <p:nvPr>
            <p:ph type="title" hasCustomPrompt="1"/>
          </p:nvPr>
        </p:nvSpPr>
        <p:spPr>
          <a:xfrm>
            <a:off x="5613403" y="3001527"/>
            <a:ext cx="7264398" cy="2147346"/>
          </a:xfrm>
          <a:prstGeom prst="roundRect">
            <a:avLst/>
          </a:prstGeom>
          <a:solidFill>
            <a:schemeClr val="bg1">
              <a:alpha val="61000"/>
            </a:schemeClr>
          </a:solidFill>
        </p:spPr>
        <p:txBody>
          <a:bodyPr vert="horz" wrap="square" lIns="46800" tIns="180000" rIns="1080000" bIns="180000" rtlCol="0" anchor="ctr">
            <a:spAutoFit/>
          </a:bodyPr>
          <a:lstStyle>
            <a:lvl1pPr algn="r" fontAlgn="ctr">
              <a:lnSpc>
                <a:spcPts val="6040"/>
              </a:lnSpc>
              <a:spcBef>
                <a:spcPts val="0"/>
              </a:spcBef>
              <a:spcAft>
                <a:spcPts val="3600"/>
              </a:spcAft>
              <a:defRPr/>
            </a:lvl1pPr>
          </a:lstStyle>
          <a:p>
            <a:r>
              <a:rPr lang="en-US"/>
              <a:t>Click to edit</a:t>
            </a:r>
            <a:br>
              <a:rPr lang="en-US"/>
            </a:br>
            <a:endParaRPr lang="en-US"/>
          </a:p>
        </p:txBody>
      </p:sp>
      <p:sp>
        <p:nvSpPr>
          <p:cNvPr id="14" name="Text Placeholder 13">
            <a:extLst>
              <a:ext uri="{FF2B5EF4-FFF2-40B4-BE49-F238E27FC236}">
                <a16:creationId xmlns:a16="http://schemas.microsoft.com/office/drawing/2014/main" id="{C45F438E-DA12-A641-A4ED-29E54C930192}"/>
              </a:ext>
            </a:extLst>
          </p:cNvPr>
          <p:cNvSpPr>
            <a:spLocks noGrp="1"/>
          </p:cNvSpPr>
          <p:nvPr>
            <p:ph type="body" sz="quarter" idx="10"/>
          </p:nvPr>
        </p:nvSpPr>
        <p:spPr>
          <a:xfrm>
            <a:off x="5613402" y="4343400"/>
            <a:ext cx="6149973" cy="544658"/>
          </a:xfrm>
        </p:spPr>
        <p:txBody>
          <a:bodyPr anchor="b" anchorCtr="0">
            <a:spAutoFit/>
          </a:bodyPr>
          <a:lstStyle>
            <a:lvl1pPr marL="0" indent="0" algn="r">
              <a:buNone/>
              <a:defRPr/>
            </a:lvl1pPr>
          </a:lstStyle>
          <a:p>
            <a:pPr lvl="0"/>
            <a:r>
              <a:rPr lang="en-US"/>
              <a:t>Click to edit Master text styles</a:t>
            </a:r>
          </a:p>
        </p:txBody>
      </p:sp>
    </p:spTree>
    <p:extLst>
      <p:ext uri="{BB962C8B-B14F-4D97-AF65-F5344CB8AC3E}">
        <p14:creationId xmlns:p14="http://schemas.microsoft.com/office/powerpoint/2010/main" val="427776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le Page">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8CF08214-19E7-4045-877E-5E3506C95DBC}"/>
              </a:ext>
            </a:extLst>
          </p:cNvPr>
          <p:cNvSpPr>
            <a:spLocks noGrp="1"/>
          </p:cNvSpPr>
          <p:nvPr>
            <p:ph type="body" sz="quarter" idx="12" hasCustomPrompt="1"/>
          </p:nvPr>
        </p:nvSpPr>
        <p:spPr>
          <a:xfrm>
            <a:off x="-397565" y="951333"/>
            <a:ext cx="12145869" cy="1018339"/>
          </a:xfrm>
          <a:prstGeom prst="roundRect">
            <a:avLst/>
          </a:prstGeom>
          <a:solidFill>
            <a:srgbClr val="958E82">
              <a:alpha val="40000"/>
            </a:srgbClr>
          </a:solidFill>
        </p:spPr>
        <p:txBody>
          <a:bodyPr wrap="square" lIns="810000" tIns="90000" rIns="90000" bIns="90000">
            <a:spAutoFit/>
          </a:bodyPr>
          <a:lstStyle>
            <a:lvl1pPr marL="0" indent="0">
              <a:lnSpc>
                <a:spcPct val="100000"/>
              </a:lnSpc>
              <a:spcBef>
                <a:spcPts val="0"/>
              </a:spcBef>
              <a:buNone/>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Sub-title text box </a:t>
            </a:r>
          </a:p>
          <a:p>
            <a:pPr lvl="0"/>
            <a:r>
              <a:rPr lang="en-US"/>
              <a:t>(text box adjusts to fit text)</a:t>
            </a:r>
          </a:p>
        </p:txBody>
      </p:sp>
      <p:sp>
        <p:nvSpPr>
          <p:cNvPr id="3" name="Text Placeholder 2">
            <a:extLst>
              <a:ext uri="{FF2B5EF4-FFF2-40B4-BE49-F238E27FC236}">
                <a16:creationId xmlns:a16="http://schemas.microsoft.com/office/drawing/2014/main" id="{7ADB2AC1-1FFE-6647-A4F6-248C314FB4B7}"/>
              </a:ext>
            </a:extLst>
          </p:cNvPr>
          <p:cNvSpPr>
            <a:spLocks noGrp="1"/>
          </p:cNvSpPr>
          <p:nvPr>
            <p:ph type="body" idx="1" hasCustomPrompt="1"/>
          </p:nvPr>
        </p:nvSpPr>
        <p:spPr>
          <a:xfrm>
            <a:off x="3738623" y="2326512"/>
            <a:ext cx="8009681" cy="3809437"/>
          </a:xfrm>
          <a:prstGeom prst="rect">
            <a:avLst/>
          </a:prstGeom>
        </p:spPr>
        <p:txBody>
          <a:bodyPr/>
          <a:lstStyle>
            <a:lvl1pPr marL="342900" indent="-342900">
              <a:spcBef>
                <a:spcPts val="600"/>
              </a:spcBef>
              <a:buFont typeface="Arial" panose="020B0604020202020204" pitchFamily="34" charset="0"/>
              <a:buChar char="•"/>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Bullet point text</a:t>
            </a:r>
          </a:p>
        </p:txBody>
      </p:sp>
      <p:sp>
        <p:nvSpPr>
          <p:cNvPr id="31" name="Text Placeholder 29">
            <a:extLst>
              <a:ext uri="{FF2B5EF4-FFF2-40B4-BE49-F238E27FC236}">
                <a16:creationId xmlns:a16="http://schemas.microsoft.com/office/drawing/2014/main" id="{B0B78C94-9D08-A543-9535-CA488EF75AC1}"/>
              </a:ext>
            </a:extLst>
          </p:cNvPr>
          <p:cNvSpPr>
            <a:spLocks noGrp="1"/>
          </p:cNvSpPr>
          <p:nvPr>
            <p:ph type="body" sz="quarter" idx="13" hasCustomPrompt="1"/>
          </p:nvPr>
        </p:nvSpPr>
        <p:spPr>
          <a:xfrm>
            <a:off x="453417" y="-399784"/>
            <a:ext cx="1197898" cy="1113738"/>
          </a:xfrm>
          <a:prstGeom prst="roundRect">
            <a:avLst/>
          </a:prstGeom>
          <a:solidFill>
            <a:srgbClr val="FF0000"/>
          </a:solidFill>
        </p:spPr>
        <p:txBody>
          <a:bodyPr wrap="none" lIns="90000" tIns="540000" rIns="90000" bIns="18000">
            <a:spAutoFit/>
          </a:bodyPr>
          <a:lstStyle>
            <a:lvl1pPr marL="0" indent="0">
              <a:buNone/>
              <a:defRPr sz="3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Intro</a:t>
            </a:r>
          </a:p>
        </p:txBody>
      </p:sp>
      <p:sp>
        <p:nvSpPr>
          <p:cNvPr id="10" name="Text Placeholder 9">
            <a:extLst>
              <a:ext uri="{FF2B5EF4-FFF2-40B4-BE49-F238E27FC236}">
                <a16:creationId xmlns:a16="http://schemas.microsoft.com/office/drawing/2014/main" id="{47F206BA-BDD6-B54C-B041-7D067178CA5D}"/>
              </a:ext>
            </a:extLst>
          </p:cNvPr>
          <p:cNvSpPr>
            <a:spLocks noGrp="1"/>
          </p:cNvSpPr>
          <p:nvPr>
            <p:ph type="body" sz="quarter" idx="14" hasCustomPrompt="1"/>
          </p:nvPr>
        </p:nvSpPr>
        <p:spPr>
          <a:xfrm>
            <a:off x="1854200" y="163513"/>
            <a:ext cx="7569200" cy="550862"/>
          </a:xfrm>
        </p:spPr>
        <p:txBody>
          <a:bodyPr/>
          <a:lstStyle>
            <a:lvl1pPr marL="0" indent="0">
              <a:buNone/>
              <a:defRPr b="1"/>
            </a:lvl1pPr>
          </a:lstStyle>
          <a:p>
            <a:pPr lvl="0"/>
            <a:r>
              <a:rPr lang="en-US"/>
              <a:t>Add Title - Intro Title</a:t>
            </a:r>
          </a:p>
        </p:txBody>
      </p:sp>
    </p:spTree>
    <p:extLst>
      <p:ext uri="{BB962C8B-B14F-4D97-AF65-F5344CB8AC3E}">
        <p14:creationId xmlns:p14="http://schemas.microsoft.com/office/powerpoint/2010/main" val="207556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llable Slide Content A">
    <p:spTree>
      <p:nvGrpSpPr>
        <p:cNvPr id="1" name=""/>
        <p:cNvGrpSpPr/>
        <p:nvPr/>
      </p:nvGrpSpPr>
      <p:grpSpPr>
        <a:xfrm>
          <a:off x="0" y="0"/>
          <a:ext cx="0" cy="0"/>
          <a:chOff x="0" y="0"/>
          <a:chExt cx="0" cy="0"/>
        </a:xfrm>
      </p:grpSpPr>
      <p:sp>
        <p:nvSpPr>
          <p:cNvPr id="31" name="Text Placeholder 29">
            <a:extLst>
              <a:ext uri="{FF2B5EF4-FFF2-40B4-BE49-F238E27FC236}">
                <a16:creationId xmlns:a16="http://schemas.microsoft.com/office/drawing/2014/main" id="{B0B78C94-9D08-A543-9535-CA488EF75AC1}"/>
              </a:ext>
            </a:extLst>
          </p:cNvPr>
          <p:cNvSpPr>
            <a:spLocks noGrp="1"/>
          </p:cNvSpPr>
          <p:nvPr>
            <p:ph type="body" sz="quarter" idx="13" hasCustomPrompt="1"/>
          </p:nvPr>
        </p:nvSpPr>
        <p:spPr>
          <a:xfrm>
            <a:off x="453417" y="-399784"/>
            <a:ext cx="1262264" cy="1113738"/>
          </a:xfrm>
          <a:prstGeom prst="roundRect">
            <a:avLst/>
          </a:prstGeom>
          <a:solidFill>
            <a:srgbClr val="FF0000"/>
          </a:solidFill>
        </p:spPr>
        <p:txBody>
          <a:bodyPr wrap="none" lIns="90000" tIns="540000" rIns="90000" bIns="18000">
            <a:spAutoFit/>
          </a:bodyPr>
          <a:lstStyle>
            <a:lvl1pPr marL="0" indent="0">
              <a:buNone/>
              <a:defRPr sz="3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Slide</a:t>
            </a:r>
          </a:p>
        </p:txBody>
      </p:sp>
      <p:sp>
        <p:nvSpPr>
          <p:cNvPr id="3" name="Text Placeholder 2">
            <a:extLst>
              <a:ext uri="{FF2B5EF4-FFF2-40B4-BE49-F238E27FC236}">
                <a16:creationId xmlns:a16="http://schemas.microsoft.com/office/drawing/2014/main" id="{7ADB2AC1-1FFE-6647-A4F6-248C314FB4B7}"/>
              </a:ext>
            </a:extLst>
          </p:cNvPr>
          <p:cNvSpPr>
            <a:spLocks noGrp="1"/>
          </p:cNvSpPr>
          <p:nvPr>
            <p:ph type="body" idx="1" hasCustomPrompt="1"/>
          </p:nvPr>
        </p:nvSpPr>
        <p:spPr>
          <a:xfrm>
            <a:off x="476567" y="2284397"/>
            <a:ext cx="11294887" cy="3214944"/>
          </a:xfrm>
          <a:prstGeom prst="rect">
            <a:avLst/>
          </a:prstGeom>
        </p:spPr>
        <p:txBody>
          <a:bodyPr/>
          <a:lstStyle>
            <a:lvl1pPr marL="342900" indent="-342900">
              <a:spcBef>
                <a:spcPts val="600"/>
              </a:spcBef>
              <a:buFont typeface="Arial" panose="020B0604020202020204" pitchFamily="34" charset="0"/>
              <a:buChar char="•"/>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Bullet point text</a:t>
            </a:r>
          </a:p>
        </p:txBody>
      </p:sp>
      <p:sp>
        <p:nvSpPr>
          <p:cNvPr id="2" name="Title 1">
            <a:extLst>
              <a:ext uri="{FF2B5EF4-FFF2-40B4-BE49-F238E27FC236}">
                <a16:creationId xmlns:a16="http://schemas.microsoft.com/office/drawing/2014/main" id="{8F96CA97-816F-8846-AED3-A0CCF1876047}"/>
              </a:ext>
            </a:extLst>
          </p:cNvPr>
          <p:cNvSpPr>
            <a:spLocks noGrp="1"/>
          </p:cNvSpPr>
          <p:nvPr>
            <p:ph type="title" hasCustomPrompt="1"/>
          </p:nvPr>
        </p:nvSpPr>
        <p:spPr>
          <a:xfrm>
            <a:off x="1892002" y="94514"/>
            <a:ext cx="7285055" cy="612951"/>
          </a:xfrm>
          <a:prstGeom prst="rect">
            <a:avLst/>
          </a:prstGeom>
        </p:spPr>
        <p:txBody>
          <a:bodyPr anchor="b">
            <a:normAutofit/>
          </a:bodyPr>
          <a:lstStyle>
            <a:lvl1pPr>
              <a:defRPr sz="3200" b="1" i="0">
                <a:latin typeface="Arial" panose="020B0604020202020204" pitchFamily="34" charset="0"/>
                <a:cs typeface="Arial" panose="020B0604020202020204" pitchFamily="34" charset="0"/>
              </a:defRPr>
            </a:lvl1pPr>
          </a:lstStyle>
          <a:p>
            <a:r>
              <a:rPr lang="en-US"/>
              <a:t>Add Title - Fillable Slide Content A</a:t>
            </a:r>
          </a:p>
        </p:txBody>
      </p:sp>
      <p:sp>
        <p:nvSpPr>
          <p:cNvPr id="30" name="Text Placeholder 29">
            <a:extLst>
              <a:ext uri="{FF2B5EF4-FFF2-40B4-BE49-F238E27FC236}">
                <a16:creationId xmlns:a16="http://schemas.microsoft.com/office/drawing/2014/main" id="{8CF08214-19E7-4045-877E-5E3506C95DBC}"/>
              </a:ext>
            </a:extLst>
          </p:cNvPr>
          <p:cNvSpPr>
            <a:spLocks noGrp="1"/>
          </p:cNvSpPr>
          <p:nvPr>
            <p:ph type="body" sz="quarter" idx="12" hasCustomPrompt="1"/>
          </p:nvPr>
        </p:nvSpPr>
        <p:spPr>
          <a:xfrm>
            <a:off x="-374415" y="951333"/>
            <a:ext cx="12145869" cy="920422"/>
          </a:xfrm>
          <a:prstGeom prst="rect">
            <a:avLst/>
          </a:prstGeom>
          <a:noFill/>
        </p:spPr>
        <p:txBody>
          <a:bodyPr wrap="square" lIns="810000" tIns="90000" rIns="90000" bIns="90000">
            <a:spAutoFit/>
          </a:bodyPr>
          <a:lstStyle>
            <a:lvl1pPr marL="0" indent="0">
              <a:lnSpc>
                <a:spcPct val="100000"/>
              </a:lnSpc>
              <a:spcBef>
                <a:spcPts val="0"/>
              </a:spcBef>
              <a:buNone/>
              <a:defRPr sz="2400"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Body text box,</a:t>
            </a:r>
          </a:p>
          <a:p>
            <a:pPr lvl="0"/>
            <a:r>
              <a:rPr lang="en-US"/>
              <a:t>(text box adjusts to fit text)</a:t>
            </a:r>
          </a:p>
        </p:txBody>
      </p:sp>
      <p:sp>
        <p:nvSpPr>
          <p:cNvPr id="7" name="Text Placeholder 29">
            <a:extLst>
              <a:ext uri="{FF2B5EF4-FFF2-40B4-BE49-F238E27FC236}">
                <a16:creationId xmlns:a16="http://schemas.microsoft.com/office/drawing/2014/main" id="{1EE16616-A858-3740-B6F4-D5CCBD0E07E8}"/>
              </a:ext>
            </a:extLst>
          </p:cNvPr>
          <p:cNvSpPr>
            <a:spLocks noGrp="1"/>
          </p:cNvSpPr>
          <p:nvPr>
            <p:ph type="body" sz="quarter" idx="14" hasCustomPrompt="1"/>
          </p:nvPr>
        </p:nvSpPr>
        <p:spPr>
          <a:xfrm>
            <a:off x="9757458" y="2248367"/>
            <a:ext cx="2911109" cy="2794712"/>
          </a:xfrm>
          <a:prstGeom prst="roundRect">
            <a:avLst/>
          </a:prstGeom>
          <a:solidFill>
            <a:srgbClr val="958E82"/>
          </a:solidFill>
        </p:spPr>
        <p:txBody>
          <a:bodyPr wrap="square" lIns="90000" tIns="90000" rIns="810000" bIns="90000" anchor="ctr" anchorCtr="0">
            <a:spAutoFit/>
          </a:bodyPr>
          <a:lstStyle>
            <a:lvl1pPr marL="0" indent="0" algn="r">
              <a:buNone/>
              <a:defRPr sz="3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Call out text box.</a:t>
            </a:r>
          </a:p>
          <a:p>
            <a:pPr lvl="0"/>
            <a:r>
              <a:rPr lang="en-US"/>
              <a:t>(text box adjusts to fit text</a:t>
            </a:r>
          </a:p>
        </p:txBody>
      </p:sp>
    </p:spTree>
    <p:extLst>
      <p:ext uri="{BB962C8B-B14F-4D97-AF65-F5344CB8AC3E}">
        <p14:creationId xmlns:p14="http://schemas.microsoft.com/office/powerpoint/2010/main" val="28389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llable Slide Content B">
    <p:spTree>
      <p:nvGrpSpPr>
        <p:cNvPr id="1" name=""/>
        <p:cNvGrpSpPr/>
        <p:nvPr/>
      </p:nvGrpSpPr>
      <p:grpSpPr>
        <a:xfrm>
          <a:off x="0" y="0"/>
          <a:ext cx="0" cy="0"/>
          <a:chOff x="0" y="0"/>
          <a:chExt cx="0" cy="0"/>
        </a:xfrm>
      </p:grpSpPr>
      <p:sp>
        <p:nvSpPr>
          <p:cNvPr id="31" name="Text Placeholder 29">
            <a:extLst>
              <a:ext uri="{FF2B5EF4-FFF2-40B4-BE49-F238E27FC236}">
                <a16:creationId xmlns:a16="http://schemas.microsoft.com/office/drawing/2014/main" id="{B0B78C94-9D08-A543-9535-CA488EF75AC1}"/>
              </a:ext>
            </a:extLst>
          </p:cNvPr>
          <p:cNvSpPr>
            <a:spLocks noGrp="1"/>
          </p:cNvSpPr>
          <p:nvPr>
            <p:ph type="body" sz="quarter" idx="13" hasCustomPrompt="1"/>
          </p:nvPr>
        </p:nvSpPr>
        <p:spPr>
          <a:xfrm>
            <a:off x="453417" y="-399784"/>
            <a:ext cx="1262264" cy="1113738"/>
          </a:xfrm>
          <a:prstGeom prst="roundRect">
            <a:avLst/>
          </a:prstGeom>
          <a:solidFill>
            <a:srgbClr val="FF0000"/>
          </a:solidFill>
        </p:spPr>
        <p:txBody>
          <a:bodyPr wrap="none" lIns="90000" tIns="540000" rIns="90000" bIns="18000">
            <a:spAutoFit/>
          </a:bodyPr>
          <a:lstStyle>
            <a:lvl1pPr marL="0" indent="0">
              <a:buNone/>
              <a:defRPr sz="3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Slide</a:t>
            </a:r>
          </a:p>
        </p:txBody>
      </p:sp>
      <p:sp>
        <p:nvSpPr>
          <p:cNvPr id="3" name="Text Placeholder 2">
            <a:extLst>
              <a:ext uri="{FF2B5EF4-FFF2-40B4-BE49-F238E27FC236}">
                <a16:creationId xmlns:a16="http://schemas.microsoft.com/office/drawing/2014/main" id="{7ADB2AC1-1FFE-6647-A4F6-248C314FB4B7}"/>
              </a:ext>
            </a:extLst>
          </p:cNvPr>
          <p:cNvSpPr>
            <a:spLocks noGrp="1"/>
          </p:cNvSpPr>
          <p:nvPr>
            <p:ph type="body" idx="1" hasCustomPrompt="1"/>
          </p:nvPr>
        </p:nvSpPr>
        <p:spPr>
          <a:xfrm>
            <a:off x="456425" y="2694177"/>
            <a:ext cx="6789327" cy="3286646"/>
          </a:xfrm>
          <a:prstGeom prst="rect">
            <a:avLst/>
          </a:prstGeom>
        </p:spPr>
        <p:txBody>
          <a:bodyPr/>
          <a:lstStyle>
            <a:lvl1pPr marL="0" indent="0">
              <a:buFont typeface="Arial" panose="020B0604020202020204" pitchFamily="34" charse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Body Copy</a:t>
            </a:r>
          </a:p>
        </p:txBody>
      </p:sp>
      <p:sp>
        <p:nvSpPr>
          <p:cNvPr id="2" name="Title 1">
            <a:extLst>
              <a:ext uri="{FF2B5EF4-FFF2-40B4-BE49-F238E27FC236}">
                <a16:creationId xmlns:a16="http://schemas.microsoft.com/office/drawing/2014/main" id="{8F96CA97-816F-8846-AED3-A0CCF1876047}"/>
              </a:ext>
            </a:extLst>
          </p:cNvPr>
          <p:cNvSpPr>
            <a:spLocks noGrp="1"/>
          </p:cNvSpPr>
          <p:nvPr>
            <p:ph type="title" hasCustomPrompt="1"/>
          </p:nvPr>
        </p:nvSpPr>
        <p:spPr>
          <a:xfrm>
            <a:off x="1892002" y="94514"/>
            <a:ext cx="7285055" cy="612951"/>
          </a:xfrm>
          <a:prstGeom prst="rect">
            <a:avLst/>
          </a:prstGeom>
        </p:spPr>
        <p:txBody>
          <a:bodyPr anchor="b">
            <a:normAutofit/>
          </a:bodyPr>
          <a:lstStyle>
            <a:lvl1pPr>
              <a:defRPr sz="3200" b="1" i="0">
                <a:latin typeface="Arial" panose="020B0604020202020204" pitchFamily="34" charset="0"/>
                <a:cs typeface="Arial" panose="020B0604020202020204" pitchFamily="34" charset="0"/>
              </a:defRPr>
            </a:lvl1pPr>
          </a:lstStyle>
          <a:p>
            <a:r>
              <a:rPr lang="en-US"/>
              <a:t>Add Title - Fillable Slide Content B</a:t>
            </a:r>
          </a:p>
        </p:txBody>
      </p:sp>
      <p:sp>
        <p:nvSpPr>
          <p:cNvPr id="21" name="Title 1">
            <a:extLst>
              <a:ext uri="{FF2B5EF4-FFF2-40B4-BE49-F238E27FC236}">
                <a16:creationId xmlns:a16="http://schemas.microsoft.com/office/drawing/2014/main" id="{74613458-DC2C-AF48-80F2-7281CEA2DC68}"/>
              </a:ext>
            </a:extLst>
          </p:cNvPr>
          <p:cNvSpPr txBox="1">
            <a:spLocks/>
          </p:cNvSpPr>
          <p:nvPr userDrawn="1"/>
        </p:nvSpPr>
        <p:spPr>
          <a:xfrm>
            <a:off x="10098157" y="2817033"/>
            <a:ext cx="1749288" cy="14236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r"/>
            <a:r>
              <a:rPr lang="en-US" sz="2400">
                <a:solidFill>
                  <a:schemeClr val="bg1"/>
                </a:solidFill>
              </a:rPr>
              <a:t>Click to edit Master title style</a:t>
            </a:r>
          </a:p>
        </p:txBody>
      </p:sp>
      <p:sp>
        <p:nvSpPr>
          <p:cNvPr id="30" name="Text Placeholder 29">
            <a:extLst>
              <a:ext uri="{FF2B5EF4-FFF2-40B4-BE49-F238E27FC236}">
                <a16:creationId xmlns:a16="http://schemas.microsoft.com/office/drawing/2014/main" id="{8CF08214-19E7-4045-877E-5E3506C95DBC}"/>
              </a:ext>
            </a:extLst>
          </p:cNvPr>
          <p:cNvSpPr>
            <a:spLocks noGrp="1"/>
          </p:cNvSpPr>
          <p:nvPr>
            <p:ph type="body" sz="quarter" idx="12" hasCustomPrompt="1"/>
          </p:nvPr>
        </p:nvSpPr>
        <p:spPr>
          <a:xfrm>
            <a:off x="-397565" y="1298575"/>
            <a:ext cx="7879007" cy="1078497"/>
          </a:xfrm>
          <a:prstGeom prst="roundRect">
            <a:avLst/>
          </a:prstGeom>
          <a:solidFill>
            <a:srgbClr val="958E82">
              <a:alpha val="40000"/>
            </a:srgbClr>
          </a:solidFill>
        </p:spPr>
        <p:txBody>
          <a:bodyPr wrap="square" lIns="810000" tIns="90000" rIns="90000" bIns="9000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Sub-title text box.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((text box adjusts to fit text)</a:t>
            </a:r>
          </a:p>
        </p:txBody>
      </p:sp>
      <p:sp>
        <p:nvSpPr>
          <p:cNvPr id="7" name="Picture Placeholder 2">
            <a:extLst>
              <a:ext uri="{FF2B5EF4-FFF2-40B4-BE49-F238E27FC236}">
                <a16:creationId xmlns:a16="http://schemas.microsoft.com/office/drawing/2014/main" id="{310914E3-A391-BE49-B133-6DA50147B776}"/>
              </a:ext>
            </a:extLst>
          </p:cNvPr>
          <p:cNvSpPr>
            <a:spLocks noGrp="1"/>
          </p:cNvSpPr>
          <p:nvPr>
            <p:ph type="pic" idx="11"/>
          </p:nvPr>
        </p:nvSpPr>
        <p:spPr>
          <a:xfrm>
            <a:off x="7798942" y="2240108"/>
            <a:ext cx="5660014" cy="3740714"/>
          </a:xfrm>
          <a:prstGeom prst="roundRect">
            <a:avLst/>
          </a:prstGeom>
        </p:spPr>
        <p:txBody>
          <a:bodyPr wrap="none">
            <a:noAutofit/>
          </a:bodyPr>
          <a:lstStyle>
            <a:lvl1pPr marL="0" indent="0">
              <a:buNone/>
              <a:defRPr sz="3200">
                <a:no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271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ture Focus Slide">
    <p:spTree>
      <p:nvGrpSpPr>
        <p:cNvPr id="1" name=""/>
        <p:cNvGrpSpPr/>
        <p:nvPr/>
      </p:nvGrpSpPr>
      <p:grpSpPr>
        <a:xfrm>
          <a:off x="0" y="0"/>
          <a:ext cx="0" cy="0"/>
          <a:chOff x="0" y="0"/>
          <a:chExt cx="0" cy="0"/>
        </a:xfrm>
      </p:grpSpPr>
      <p:sp>
        <p:nvSpPr>
          <p:cNvPr id="31" name="Text Placeholder 29">
            <a:extLst>
              <a:ext uri="{FF2B5EF4-FFF2-40B4-BE49-F238E27FC236}">
                <a16:creationId xmlns:a16="http://schemas.microsoft.com/office/drawing/2014/main" id="{B0B78C94-9D08-A543-9535-CA488EF75AC1}"/>
              </a:ext>
            </a:extLst>
          </p:cNvPr>
          <p:cNvSpPr>
            <a:spLocks noGrp="1"/>
          </p:cNvSpPr>
          <p:nvPr>
            <p:ph type="body" sz="quarter" idx="13" hasCustomPrompt="1"/>
          </p:nvPr>
        </p:nvSpPr>
        <p:spPr>
          <a:xfrm>
            <a:off x="453417" y="-399784"/>
            <a:ext cx="2882783" cy="1113738"/>
          </a:xfrm>
          <a:prstGeom prst="roundRect">
            <a:avLst/>
          </a:prstGeom>
          <a:solidFill>
            <a:srgbClr val="FF0000"/>
          </a:solidFill>
        </p:spPr>
        <p:txBody>
          <a:bodyPr wrap="none" lIns="90000" tIns="540000" rIns="90000" bIns="18000">
            <a:spAutoFit/>
          </a:bodyPr>
          <a:lstStyle>
            <a:lvl1pPr marL="0" indent="0">
              <a:buNone/>
              <a:defRPr sz="3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Future Focus</a:t>
            </a:r>
          </a:p>
        </p:txBody>
      </p:sp>
      <p:sp>
        <p:nvSpPr>
          <p:cNvPr id="3" name="Text Placeholder 2">
            <a:extLst>
              <a:ext uri="{FF2B5EF4-FFF2-40B4-BE49-F238E27FC236}">
                <a16:creationId xmlns:a16="http://schemas.microsoft.com/office/drawing/2014/main" id="{7ADB2AC1-1FFE-6647-A4F6-248C314FB4B7}"/>
              </a:ext>
            </a:extLst>
          </p:cNvPr>
          <p:cNvSpPr>
            <a:spLocks noGrp="1"/>
          </p:cNvSpPr>
          <p:nvPr>
            <p:ph type="body" idx="1" hasCustomPrompt="1"/>
          </p:nvPr>
        </p:nvSpPr>
        <p:spPr>
          <a:xfrm>
            <a:off x="456425" y="972274"/>
            <a:ext cx="11391020" cy="885371"/>
          </a:xfrm>
          <a:prstGeom prst="rect">
            <a:avLst/>
          </a:prstGeom>
        </p:spPr>
        <p:txBody>
          <a:bodyPr numCol="2">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dirty="0"/>
            </a:lvl1pPr>
          </a:lstStyle>
          <a:p>
            <a:r>
              <a:rPr lang="en-CA" sz="2400"/>
              <a:t>Body text, 2 column layout.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a:t>Body text, 2 column layout.</a:t>
            </a:r>
          </a:p>
          <a:p>
            <a:endParaRPr lang="en-CA" sz="2400"/>
          </a:p>
        </p:txBody>
      </p:sp>
      <p:sp>
        <p:nvSpPr>
          <p:cNvPr id="2" name="Title 1">
            <a:extLst>
              <a:ext uri="{FF2B5EF4-FFF2-40B4-BE49-F238E27FC236}">
                <a16:creationId xmlns:a16="http://schemas.microsoft.com/office/drawing/2014/main" id="{8F96CA97-816F-8846-AED3-A0CCF1876047}"/>
              </a:ext>
            </a:extLst>
          </p:cNvPr>
          <p:cNvSpPr>
            <a:spLocks noGrp="1"/>
          </p:cNvSpPr>
          <p:nvPr>
            <p:ph type="title" hasCustomPrompt="1"/>
          </p:nvPr>
        </p:nvSpPr>
        <p:spPr>
          <a:xfrm>
            <a:off x="3336200" y="94514"/>
            <a:ext cx="5840857" cy="612951"/>
          </a:xfrm>
          <a:prstGeom prst="rect">
            <a:avLst/>
          </a:prstGeom>
        </p:spPr>
        <p:txBody>
          <a:bodyPr anchor="b">
            <a:normAutofit/>
          </a:bodyPr>
          <a:lstStyle>
            <a:lvl1pPr>
              <a:defRPr sz="3200" b="1" i="0">
                <a:latin typeface="Arial" panose="020B0604020202020204" pitchFamily="34" charset="0"/>
                <a:cs typeface="Arial" panose="020B0604020202020204" pitchFamily="34" charset="0"/>
              </a:defRPr>
            </a:lvl1pPr>
          </a:lstStyle>
          <a:p>
            <a:r>
              <a:rPr lang="en-US"/>
              <a:t>Add Title - Title</a:t>
            </a:r>
          </a:p>
        </p:txBody>
      </p:sp>
      <p:sp>
        <p:nvSpPr>
          <p:cNvPr id="21" name="Title 1">
            <a:extLst>
              <a:ext uri="{FF2B5EF4-FFF2-40B4-BE49-F238E27FC236}">
                <a16:creationId xmlns:a16="http://schemas.microsoft.com/office/drawing/2014/main" id="{74613458-DC2C-AF48-80F2-7281CEA2DC68}"/>
              </a:ext>
            </a:extLst>
          </p:cNvPr>
          <p:cNvSpPr txBox="1">
            <a:spLocks/>
          </p:cNvSpPr>
          <p:nvPr userDrawn="1"/>
        </p:nvSpPr>
        <p:spPr>
          <a:xfrm>
            <a:off x="10098157" y="2817033"/>
            <a:ext cx="1749288" cy="14236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r"/>
            <a:r>
              <a:rPr lang="en-US" sz="2400">
                <a:solidFill>
                  <a:schemeClr val="bg1"/>
                </a:solidFill>
              </a:rPr>
              <a:t>Click to edit Master title style</a:t>
            </a:r>
          </a:p>
        </p:txBody>
      </p:sp>
      <p:pic>
        <p:nvPicPr>
          <p:cNvPr id="5" name="Picture 4">
            <a:extLst>
              <a:ext uri="{FF2B5EF4-FFF2-40B4-BE49-F238E27FC236}">
                <a16:creationId xmlns:a16="http://schemas.microsoft.com/office/drawing/2014/main" id="{021F4664-2825-3E48-90AF-37E1E59F1990}"/>
              </a:ext>
            </a:extLst>
          </p:cNvPr>
          <p:cNvPicPr>
            <a:picLocks noChangeAspect="1"/>
          </p:cNvPicPr>
          <p:nvPr userDrawn="1"/>
        </p:nvPicPr>
        <p:blipFill>
          <a:blip r:embed="rId2"/>
          <a:stretch>
            <a:fillRect/>
          </a:stretch>
        </p:blipFill>
        <p:spPr>
          <a:xfrm>
            <a:off x="10179182" y="5181922"/>
            <a:ext cx="1611244" cy="1228914"/>
          </a:xfrm>
          <a:prstGeom prst="rect">
            <a:avLst/>
          </a:prstGeom>
        </p:spPr>
      </p:pic>
    </p:spTree>
    <p:extLst>
      <p:ext uri="{BB962C8B-B14F-4D97-AF65-F5344CB8AC3E}">
        <p14:creationId xmlns:p14="http://schemas.microsoft.com/office/powerpoint/2010/main" val="391920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clusion Slide">
    <p:spTree>
      <p:nvGrpSpPr>
        <p:cNvPr id="1" name=""/>
        <p:cNvGrpSpPr/>
        <p:nvPr/>
      </p:nvGrpSpPr>
      <p:grpSpPr>
        <a:xfrm>
          <a:off x="0" y="0"/>
          <a:ext cx="0" cy="0"/>
          <a:chOff x="0" y="0"/>
          <a:chExt cx="0" cy="0"/>
        </a:xfrm>
      </p:grpSpPr>
      <p:sp>
        <p:nvSpPr>
          <p:cNvPr id="31" name="Text Placeholder 29">
            <a:extLst>
              <a:ext uri="{FF2B5EF4-FFF2-40B4-BE49-F238E27FC236}">
                <a16:creationId xmlns:a16="http://schemas.microsoft.com/office/drawing/2014/main" id="{B0B78C94-9D08-A543-9535-CA488EF75AC1}"/>
              </a:ext>
            </a:extLst>
          </p:cNvPr>
          <p:cNvSpPr>
            <a:spLocks noGrp="1"/>
          </p:cNvSpPr>
          <p:nvPr>
            <p:ph type="body" sz="quarter" idx="13" hasCustomPrompt="1"/>
          </p:nvPr>
        </p:nvSpPr>
        <p:spPr>
          <a:xfrm>
            <a:off x="453417" y="-399784"/>
            <a:ext cx="2504825" cy="1113738"/>
          </a:xfrm>
          <a:prstGeom prst="roundRect">
            <a:avLst/>
          </a:prstGeom>
          <a:solidFill>
            <a:srgbClr val="FF0000"/>
          </a:solidFill>
        </p:spPr>
        <p:txBody>
          <a:bodyPr wrap="none" lIns="90000" tIns="540000" rIns="90000" bIns="18000">
            <a:spAutoFit/>
          </a:bodyPr>
          <a:lstStyle>
            <a:lvl1pPr marL="0" indent="0">
              <a:buNone/>
              <a:defRPr sz="3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Conclusion</a:t>
            </a:r>
          </a:p>
        </p:txBody>
      </p:sp>
      <p:sp>
        <p:nvSpPr>
          <p:cNvPr id="3" name="Text Placeholder 2">
            <a:extLst>
              <a:ext uri="{FF2B5EF4-FFF2-40B4-BE49-F238E27FC236}">
                <a16:creationId xmlns:a16="http://schemas.microsoft.com/office/drawing/2014/main" id="{7ADB2AC1-1FFE-6647-A4F6-248C314FB4B7}"/>
              </a:ext>
            </a:extLst>
          </p:cNvPr>
          <p:cNvSpPr>
            <a:spLocks noGrp="1"/>
          </p:cNvSpPr>
          <p:nvPr>
            <p:ph type="body" idx="1" hasCustomPrompt="1"/>
          </p:nvPr>
        </p:nvSpPr>
        <p:spPr>
          <a:xfrm>
            <a:off x="476567" y="1107249"/>
            <a:ext cx="11294887" cy="2080088"/>
          </a:xfrm>
          <a:prstGeom prst="rect">
            <a:avLst/>
          </a:prstGeom>
        </p:spPr>
        <p:txBody>
          <a:bodyPr/>
          <a:lstStyle>
            <a:lvl1pPr marL="0" indent="0">
              <a:spcBef>
                <a:spcPts val="600"/>
              </a:spcBef>
              <a:buFont typeface="Arial" panose="020B0604020202020204" pitchFamily="34" charse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Body copy text, 1 column.</a:t>
            </a:r>
          </a:p>
        </p:txBody>
      </p:sp>
      <p:sp>
        <p:nvSpPr>
          <p:cNvPr id="2" name="Title 1">
            <a:extLst>
              <a:ext uri="{FF2B5EF4-FFF2-40B4-BE49-F238E27FC236}">
                <a16:creationId xmlns:a16="http://schemas.microsoft.com/office/drawing/2014/main" id="{8F96CA97-816F-8846-AED3-A0CCF1876047}"/>
              </a:ext>
            </a:extLst>
          </p:cNvPr>
          <p:cNvSpPr>
            <a:spLocks noGrp="1"/>
          </p:cNvSpPr>
          <p:nvPr>
            <p:ph type="title" hasCustomPrompt="1"/>
          </p:nvPr>
        </p:nvSpPr>
        <p:spPr>
          <a:xfrm>
            <a:off x="2958242" y="94514"/>
            <a:ext cx="6218815" cy="612951"/>
          </a:xfrm>
          <a:prstGeom prst="rect">
            <a:avLst/>
          </a:prstGeom>
        </p:spPr>
        <p:txBody>
          <a:bodyPr anchor="b">
            <a:normAutofit/>
          </a:bodyPr>
          <a:lstStyle>
            <a:lvl1pPr>
              <a:defRPr sz="3200" b="1" i="0">
                <a:latin typeface="Arial" panose="020B0604020202020204" pitchFamily="34" charset="0"/>
                <a:cs typeface="Arial" panose="020B0604020202020204" pitchFamily="34" charset="0"/>
              </a:defRPr>
            </a:lvl1pPr>
          </a:lstStyle>
          <a:p>
            <a:r>
              <a:rPr lang="en-US"/>
              <a:t>Add Title - Title</a:t>
            </a:r>
          </a:p>
        </p:txBody>
      </p:sp>
    </p:spTree>
    <p:extLst>
      <p:ext uri="{BB962C8B-B14F-4D97-AF65-F5344CB8AC3E}">
        <p14:creationId xmlns:p14="http://schemas.microsoft.com/office/powerpoint/2010/main" val="2934447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3F28B4-7354-3544-AD24-F1500CE193A6}"/>
              </a:ext>
            </a:extLst>
          </p:cNvPr>
          <p:cNvSpPr/>
          <p:nvPr userDrawn="1"/>
        </p:nvSpPr>
        <p:spPr>
          <a:xfrm>
            <a:off x="864" y="6678602"/>
            <a:ext cx="12192001" cy="1906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3" name="Picture 2">
            <a:extLst>
              <a:ext uri="{FF2B5EF4-FFF2-40B4-BE49-F238E27FC236}">
                <a16:creationId xmlns:a16="http://schemas.microsoft.com/office/drawing/2014/main" id="{C5A6BF1D-5EFA-8248-BBAA-C13E51611174}"/>
              </a:ext>
            </a:extLst>
          </p:cNvPr>
          <p:cNvPicPr>
            <a:picLocks noChangeAspect="1"/>
          </p:cNvPicPr>
          <p:nvPr userDrawn="1"/>
        </p:nvPicPr>
        <p:blipFill>
          <a:blip r:embed="rId8"/>
          <a:stretch>
            <a:fillRect/>
          </a:stretch>
        </p:blipFill>
        <p:spPr>
          <a:xfrm>
            <a:off x="9805482" y="140401"/>
            <a:ext cx="2093958" cy="670880"/>
          </a:xfrm>
          <a:prstGeom prst="rect">
            <a:avLst/>
          </a:prstGeom>
        </p:spPr>
      </p:pic>
      <p:sp>
        <p:nvSpPr>
          <p:cNvPr id="4" name="Title Placeholder 1">
            <a:extLst>
              <a:ext uri="{FF2B5EF4-FFF2-40B4-BE49-F238E27FC236}">
                <a16:creationId xmlns:a16="http://schemas.microsoft.com/office/drawing/2014/main" id="{CC9BF1C2-E2B1-D94F-B51B-7E790884D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5" name="Text Placeholder 2">
            <a:extLst>
              <a:ext uri="{FF2B5EF4-FFF2-40B4-BE49-F238E27FC236}">
                <a16:creationId xmlns:a16="http://schemas.microsoft.com/office/drawing/2014/main" id="{C68D82CF-5441-904F-A46F-955AC101A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DE87C6D-A9E0-3D4C-B58C-D4C821365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27A89-D7A3-4543-B3F2-88116666FCD6}" type="datetimeFigureOut">
              <a:rPr lang="en-US" smtClean="0"/>
              <a:t>3/6/2023</a:t>
            </a:fld>
            <a:endParaRPr lang="en-US"/>
          </a:p>
        </p:txBody>
      </p:sp>
      <p:sp>
        <p:nvSpPr>
          <p:cNvPr id="7" name="Footer Placeholder 4">
            <a:extLst>
              <a:ext uri="{FF2B5EF4-FFF2-40B4-BE49-F238E27FC236}">
                <a16:creationId xmlns:a16="http://schemas.microsoft.com/office/drawing/2014/main" id="{6CB8C0E0-EAF1-4249-8869-0474BD879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a:extLst>
              <a:ext uri="{FF2B5EF4-FFF2-40B4-BE49-F238E27FC236}">
                <a16:creationId xmlns:a16="http://schemas.microsoft.com/office/drawing/2014/main" id="{5CFBBF5E-73B9-D54C-9EAE-BFBC05167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05FA0-E8F5-B240-AE59-1182D98026BF}" type="slidenum">
              <a:rPr lang="en-US" smtClean="0"/>
              <a:t>‹#›</a:t>
            </a:fld>
            <a:endParaRPr lang="en-US"/>
          </a:p>
        </p:txBody>
      </p:sp>
    </p:spTree>
    <p:extLst>
      <p:ext uri="{BB962C8B-B14F-4D97-AF65-F5344CB8AC3E}">
        <p14:creationId xmlns:p14="http://schemas.microsoft.com/office/powerpoint/2010/main" val="4222679365"/>
      </p:ext>
    </p:extLst>
  </p:cSld>
  <p:clrMap bg1="lt1" tx1="dk1" bg2="lt2" tx2="dk2" accent1="accent1" accent2="accent2" accent3="accent3" accent4="accent4" accent5="accent5" accent6="accent6" hlink="hlink" folHlink="folHlink"/>
  <p:sldLayoutIdLst>
    <p:sldLayoutId id="2147483709" r:id="rId1"/>
    <p:sldLayoutId id="2147483704" r:id="rId2"/>
    <p:sldLayoutId id="2147483705" r:id="rId3"/>
    <p:sldLayoutId id="2147483706" r:id="rId4"/>
    <p:sldLayoutId id="2147483707" r:id="rId5"/>
    <p:sldLayoutId id="2147483708" r:id="rId6"/>
  </p:sldLayoutIdLst>
  <p:txStyles>
    <p:title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5548F07-3429-6BF3-AD75-64F58DD49E4F}"/>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b="24421"/>
          <a:stretch/>
        </p:blipFill>
        <p:spPr bwMode="auto">
          <a:xfrm>
            <a:off x="0" y="713955"/>
            <a:ext cx="12192000" cy="614404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3FF2D7F6-7570-E2CC-B715-7915599D34F0}"/>
              </a:ext>
            </a:extLst>
          </p:cNvPr>
          <p:cNvSpPr>
            <a:spLocks noGrp="1"/>
          </p:cNvSpPr>
          <p:nvPr>
            <p:ph type="body" sz="quarter" idx="12"/>
          </p:nvPr>
        </p:nvSpPr>
        <p:spPr>
          <a:xfrm>
            <a:off x="302079" y="951333"/>
            <a:ext cx="11446225" cy="609716"/>
          </a:xfrm>
        </p:spPr>
        <p:txBody>
          <a:bodyPr/>
          <a:lstStyle/>
          <a:p>
            <a:r>
              <a:rPr lang="en-CA" dirty="0"/>
              <a:t>Would you by equipment from someone that did their own repairs </a:t>
            </a:r>
          </a:p>
        </p:txBody>
      </p:sp>
      <p:sp>
        <p:nvSpPr>
          <p:cNvPr id="5" name="Text Placeholder 4">
            <a:extLst>
              <a:ext uri="{FF2B5EF4-FFF2-40B4-BE49-F238E27FC236}">
                <a16:creationId xmlns:a16="http://schemas.microsoft.com/office/drawing/2014/main" id="{1B9281A5-A720-FF2A-E200-25CCFFE7F53E}"/>
              </a:ext>
            </a:extLst>
          </p:cNvPr>
          <p:cNvSpPr>
            <a:spLocks noGrp="1"/>
          </p:cNvSpPr>
          <p:nvPr>
            <p:ph type="body" sz="quarter" idx="14"/>
          </p:nvPr>
        </p:nvSpPr>
        <p:spPr/>
        <p:txBody>
          <a:bodyPr/>
          <a:lstStyle/>
          <a:p>
            <a:pPr algn="ctr"/>
            <a:r>
              <a:rPr lang="en-CA" dirty="0"/>
              <a:t>Right to Repair</a:t>
            </a:r>
          </a:p>
        </p:txBody>
      </p:sp>
      <p:sp>
        <p:nvSpPr>
          <p:cNvPr id="6" name="TextBox 5">
            <a:extLst>
              <a:ext uri="{FF2B5EF4-FFF2-40B4-BE49-F238E27FC236}">
                <a16:creationId xmlns:a16="http://schemas.microsoft.com/office/drawing/2014/main" id="{01204D5B-E090-FC02-F14E-4FB76A0297A6}"/>
              </a:ext>
            </a:extLst>
          </p:cNvPr>
          <p:cNvSpPr txBox="1"/>
          <p:nvPr/>
        </p:nvSpPr>
        <p:spPr>
          <a:xfrm>
            <a:off x="1671358" y="2609952"/>
            <a:ext cx="7934884" cy="3770263"/>
          </a:xfrm>
          <a:prstGeom prst="rect">
            <a:avLst/>
          </a:prstGeom>
          <a:noFill/>
        </p:spPr>
        <p:txBody>
          <a:bodyPr wrap="square" rtlCol="0">
            <a:spAutoFit/>
          </a:bodyPr>
          <a:lstStyle/>
          <a:p>
            <a:r>
              <a:rPr lang="en-CA" sz="2800" dirty="0"/>
              <a:t>What if software or TPMs were compromised</a:t>
            </a:r>
          </a:p>
          <a:p>
            <a:pPr algn="ctr">
              <a:spcBef>
                <a:spcPts val="600"/>
              </a:spcBef>
            </a:pPr>
            <a:r>
              <a:rPr lang="en-CA" sz="2800" dirty="0"/>
              <a:t>Liabilities</a:t>
            </a:r>
          </a:p>
          <a:p>
            <a:pPr algn="ctr">
              <a:spcBef>
                <a:spcPts val="600"/>
              </a:spcBef>
            </a:pPr>
            <a:r>
              <a:rPr lang="en-CA" sz="2800" dirty="0"/>
              <a:t>Warranty Issues</a:t>
            </a:r>
          </a:p>
          <a:p>
            <a:pPr algn="ctr">
              <a:spcBef>
                <a:spcPts val="600"/>
              </a:spcBef>
            </a:pPr>
            <a:r>
              <a:rPr lang="en-CA" sz="2800" dirty="0"/>
              <a:t>Safety Concerns, WSIB</a:t>
            </a:r>
          </a:p>
          <a:p>
            <a:pPr algn="ctr"/>
            <a:endParaRPr lang="en-US" sz="2800" dirty="0"/>
          </a:p>
          <a:p>
            <a:pPr algn="ctr"/>
            <a:endParaRPr lang="en-US" sz="2800" dirty="0"/>
          </a:p>
          <a:p>
            <a:pPr algn="ctr"/>
            <a:r>
              <a:rPr lang="en-US" sz="2800" dirty="0"/>
              <a:t>Right to Repair does not mean right to modify</a:t>
            </a:r>
            <a:endParaRPr lang="en-CA" sz="2800" dirty="0"/>
          </a:p>
          <a:p>
            <a:pPr algn="ctr"/>
            <a:endParaRPr lang="en-CA" sz="2800" dirty="0"/>
          </a:p>
        </p:txBody>
      </p:sp>
    </p:spTree>
    <p:extLst>
      <p:ext uri="{BB962C8B-B14F-4D97-AF65-F5344CB8AC3E}">
        <p14:creationId xmlns:p14="http://schemas.microsoft.com/office/powerpoint/2010/main" val="2508220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38C72-4E37-FC23-6C82-7B529D5F57F6}"/>
              </a:ext>
            </a:extLst>
          </p:cNvPr>
          <p:cNvSpPr>
            <a:spLocks noGrp="1"/>
          </p:cNvSpPr>
          <p:nvPr>
            <p:ph type="body" idx="1"/>
          </p:nvPr>
        </p:nvSpPr>
        <p:spPr>
          <a:xfrm>
            <a:off x="235131" y="1358538"/>
            <a:ext cx="11513173" cy="4777412"/>
          </a:xfrm>
        </p:spPr>
        <p:txBody>
          <a:bodyPr>
            <a:normAutofit/>
          </a:bodyPr>
          <a:lstStyle/>
          <a:p>
            <a:pPr algn="just">
              <a:lnSpc>
                <a:spcPct val="115000"/>
              </a:lnSpc>
              <a:spcAft>
                <a:spcPts val="865"/>
              </a:spcAft>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Assessing an ‘undue’ restriction to competition can involve in-depth, case-by-case analysis based on complex economic analysis. Undue means improperly, excessively, inordinately and even wrongly. Such an assessment can be time consuming and resource intensive. However, different approaches to assess competition in repair markets have been used in other jurisdictions in different contexts. </a:t>
            </a:r>
          </a:p>
          <a:p>
            <a:pPr algn="just">
              <a:lnSpc>
                <a:spcPct val="115000"/>
              </a:lnSpc>
              <a:spcAft>
                <a:spcPts val="865"/>
              </a:spcAft>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For example, the Australian Productivity  Commission (APC) ‘Right to Repair’ study used a qualitative approach to assess competition in repair markets based on the following assessment criteria: </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Aft>
                <a:spcPts val="300"/>
              </a:spcAft>
              <a:buSzPts val="1000"/>
              <a:buFont typeface="Symbol" panose="05050102010706020507" pitchFamily="18" charset="2"/>
              <a:buChar char=""/>
              <a:tabLst>
                <a:tab pos="228600" algn="l"/>
                <a:tab pos="457200" algn="l"/>
              </a:tabLst>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Is there evidence that </a:t>
            </a: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repair market competition </a:t>
            </a: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is restricted</a:t>
            </a: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(concentration, barriers to entry, profit margins, </a:t>
            </a: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or limits on third-party access to repair supplies)?</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300"/>
              </a:spcAft>
              <a:buSzPts val="1000"/>
              <a:buFont typeface="Symbol" panose="05050102010706020507" pitchFamily="18" charset="2"/>
              <a:buChar char=""/>
              <a:tabLst>
                <a:tab pos="228600" algn="l"/>
                <a:tab pos="457200" algn="l"/>
              </a:tabLst>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Is there harm to consumers (manufacturer </a:t>
            </a: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in-house repair, contracts, hard to estimate repair costs, </a:t>
            </a: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lower prices in </a:t>
            </a: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ISO </a:t>
            </a: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market, reduced choice, inconvenience)?</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65"/>
              </a:spcAft>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Where possible, the benefits to competition should be maximized while also fulfilling other policy objectives. </a:t>
            </a:r>
            <a:endParaRPr lang="en-CA" sz="1800" dirty="0"/>
          </a:p>
        </p:txBody>
      </p:sp>
      <p:sp>
        <p:nvSpPr>
          <p:cNvPr id="4" name="Text Placeholder 3">
            <a:extLst>
              <a:ext uri="{FF2B5EF4-FFF2-40B4-BE49-F238E27FC236}">
                <a16:creationId xmlns:a16="http://schemas.microsoft.com/office/drawing/2014/main" id="{28A04982-FE55-CA15-BF87-3B8450D91015}"/>
              </a:ext>
            </a:extLst>
          </p:cNvPr>
          <p:cNvSpPr>
            <a:spLocks noGrp="1"/>
          </p:cNvSpPr>
          <p:nvPr>
            <p:ph type="body" sz="quarter" idx="13"/>
          </p:nvPr>
        </p:nvSpPr>
        <p:spPr/>
        <p:txBody>
          <a:bodyPr/>
          <a:lstStyle/>
          <a:p>
            <a:endParaRPr lang="en-CA"/>
          </a:p>
        </p:txBody>
      </p:sp>
      <p:sp>
        <p:nvSpPr>
          <p:cNvPr id="5" name="Text Placeholder 4">
            <a:extLst>
              <a:ext uri="{FF2B5EF4-FFF2-40B4-BE49-F238E27FC236}">
                <a16:creationId xmlns:a16="http://schemas.microsoft.com/office/drawing/2014/main" id="{4F00794A-8C24-0AE0-3FE2-D21327124059}"/>
              </a:ext>
            </a:extLst>
          </p:cNvPr>
          <p:cNvSpPr>
            <a:spLocks noGrp="1"/>
          </p:cNvSpPr>
          <p:nvPr>
            <p:ph type="body" sz="quarter" idx="14"/>
          </p:nvPr>
        </p:nvSpPr>
        <p:spPr/>
        <p:txBody>
          <a:bodyPr>
            <a:normAutofit/>
          </a:bodyPr>
          <a:lstStyle/>
          <a:p>
            <a:r>
              <a:rPr lang="en-CA" i="1" dirty="0">
                <a:solidFill>
                  <a:srgbClr val="333333"/>
                </a:solidFill>
                <a:latin typeface="Arial" panose="020B0604020202020204" pitchFamily="34" charset="0"/>
                <a:ea typeface="Times New Roman" panose="02020603050405020304" pitchFamily="18" charset="0"/>
                <a:cs typeface="Arial" panose="020B0604020202020204" pitchFamily="34" charset="0"/>
              </a:rPr>
              <a:t>Undue restriction</a:t>
            </a:r>
            <a:endParaRPr lang="en-CA" dirty="0"/>
          </a:p>
        </p:txBody>
      </p:sp>
    </p:spTree>
    <p:extLst>
      <p:ext uri="{BB962C8B-B14F-4D97-AF65-F5344CB8AC3E}">
        <p14:creationId xmlns:p14="http://schemas.microsoft.com/office/powerpoint/2010/main" val="76734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38C72-4E37-FC23-6C82-7B529D5F57F6}"/>
              </a:ext>
            </a:extLst>
          </p:cNvPr>
          <p:cNvSpPr>
            <a:spLocks noGrp="1"/>
          </p:cNvSpPr>
          <p:nvPr>
            <p:ph type="body" idx="1"/>
          </p:nvPr>
        </p:nvSpPr>
        <p:spPr>
          <a:xfrm>
            <a:off x="1515534" y="1358538"/>
            <a:ext cx="9423400" cy="3077995"/>
          </a:xfrm>
        </p:spPr>
        <p:txBody>
          <a:bodyPr>
            <a:normAutofit/>
          </a:bodyPr>
          <a:lstStyle/>
          <a:p>
            <a:pPr algn="just">
              <a:lnSpc>
                <a:spcPct val="115000"/>
              </a:lnSpc>
              <a:spcAft>
                <a:spcPts val="865"/>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inability to legally circumvent TPMs for legitimate repairs, reduces consumer choice, and creates barriers for businesses to compete in downstream markets. There are consumer and </a:t>
            </a:r>
            <a:r>
              <a:rPr lang="en-US" sz="1800" dirty="0">
                <a:latin typeface="Arial" panose="020B0604020202020204" pitchFamily="34" charset="0"/>
                <a:ea typeface="Calibri" panose="020F0502020204030204" pitchFamily="34" charset="0"/>
                <a:cs typeface="Times New Roman" panose="02020603050405020304" pitchFamily="18" charset="0"/>
              </a:rPr>
              <a:t>business benefits to an </a:t>
            </a:r>
            <a:r>
              <a:rPr lang="en-US" sz="1800" dirty="0">
                <a:effectLst/>
                <a:latin typeface="Arial" panose="020B0604020202020204" pitchFamily="34" charset="0"/>
                <a:ea typeface="Calibri" panose="020F0502020204030204" pitchFamily="34" charset="0"/>
                <a:cs typeface="Times New Roman" panose="02020603050405020304" pitchFamily="18" charset="0"/>
              </a:rPr>
              <a:t>exception </a:t>
            </a:r>
            <a:r>
              <a:rPr lang="en-US" sz="1800" dirty="0">
                <a:latin typeface="Arial" panose="020B0604020202020204" pitchFamily="34" charset="0"/>
                <a:ea typeface="Calibri" panose="020F0502020204030204" pitchFamily="34" charset="0"/>
                <a:cs typeface="Times New Roman" panose="02020603050405020304" pitchFamily="18" charset="0"/>
              </a:rPr>
              <a:t>for owners and ISOs to repair.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65"/>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Competition Act provisions may apply to OEMs’ use of TPMs to restrict competition; S.75 (Refusal to Deal); S.76 (Price Maintenance); S.77 (Exclusive Dealing Tied Selling and Market Restriction); and S.79 (Abuse of Dominant Position). All these sections may be adjudication before the Competition Tribunal.</a:t>
            </a:r>
          </a:p>
          <a:p>
            <a:pPr algn="just">
              <a:lnSpc>
                <a:spcPct val="115000"/>
              </a:lnSpc>
              <a:spcAft>
                <a:spcPts val="865"/>
              </a:spcAft>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CA" dirty="0"/>
          </a:p>
        </p:txBody>
      </p:sp>
      <p:sp>
        <p:nvSpPr>
          <p:cNvPr id="5" name="Text Placeholder 4">
            <a:extLst>
              <a:ext uri="{FF2B5EF4-FFF2-40B4-BE49-F238E27FC236}">
                <a16:creationId xmlns:a16="http://schemas.microsoft.com/office/drawing/2014/main" id="{4F00794A-8C24-0AE0-3FE2-D21327124059}"/>
              </a:ext>
            </a:extLst>
          </p:cNvPr>
          <p:cNvSpPr>
            <a:spLocks noGrp="1"/>
          </p:cNvSpPr>
          <p:nvPr>
            <p:ph type="body" sz="quarter" idx="14"/>
          </p:nvPr>
        </p:nvSpPr>
        <p:spPr>
          <a:xfrm>
            <a:off x="1921933" y="552980"/>
            <a:ext cx="7569200" cy="550862"/>
          </a:xfrm>
        </p:spPr>
        <p:txBody>
          <a:bodyPr/>
          <a:lstStyle/>
          <a:p>
            <a:r>
              <a:rPr lang="en-CA" dirty="0"/>
              <a:t>Competition Act</a:t>
            </a:r>
          </a:p>
        </p:txBody>
      </p:sp>
    </p:spTree>
    <p:extLst>
      <p:ext uri="{BB962C8B-B14F-4D97-AF65-F5344CB8AC3E}">
        <p14:creationId xmlns:p14="http://schemas.microsoft.com/office/powerpoint/2010/main" val="421569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4491AC-254B-320A-B697-6A06CF413C2D}"/>
              </a:ext>
            </a:extLst>
          </p:cNvPr>
          <p:cNvPicPr>
            <a:picLocks noChangeAspect="1"/>
          </p:cNvPicPr>
          <p:nvPr/>
        </p:nvPicPr>
        <p:blipFill rotWithShape="1">
          <a:blip r:embed="rId3"/>
          <a:srcRect t="6699" b="40152"/>
          <a:stretch/>
        </p:blipFill>
        <p:spPr>
          <a:xfrm>
            <a:off x="324465" y="1485483"/>
            <a:ext cx="6967484" cy="4758813"/>
          </a:xfrm>
          <a:prstGeom prst="rect">
            <a:avLst/>
          </a:prstGeom>
        </p:spPr>
      </p:pic>
      <p:pic>
        <p:nvPicPr>
          <p:cNvPr id="8" name="Picture 7">
            <a:extLst>
              <a:ext uri="{FF2B5EF4-FFF2-40B4-BE49-F238E27FC236}">
                <a16:creationId xmlns:a16="http://schemas.microsoft.com/office/drawing/2014/main" id="{B20F53B0-E648-013D-5AF8-9DB48FAF6DA9}"/>
              </a:ext>
            </a:extLst>
          </p:cNvPr>
          <p:cNvPicPr>
            <a:picLocks noChangeAspect="1"/>
          </p:cNvPicPr>
          <p:nvPr/>
        </p:nvPicPr>
        <p:blipFill rotWithShape="1">
          <a:blip r:embed="rId4"/>
          <a:srcRect t="3588" b="5790"/>
          <a:stretch/>
        </p:blipFill>
        <p:spPr>
          <a:xfrm>
            <a:off x="6964454" y="714375"/>
            <a:ext cx="5188217" cy="5869859"/>
          </a:xfrm>
          <a:prstGeom prst="rect">
            <a:avLst/>
          </a:prstGeom>
        </p:spPr>
      </p:pic>
      <p:sp>
        <p:nvSpPr>
          <p:cNvPr id="5" name="Text Placeholder 4">
            <a:extLst>
              <a:ext uri="{FF2B5EF4-FFF2-40B4-BE49-F238E27FC236}">
                <a16:creationId xmlns:a16="http://schemas.microsoft.com/office/drawing/2014/main" id="{1B9281A5-A720-FF2A-E200-25CCFFE7F53E}"/>
              </a:ext>
            </a:extLst>
          </p:cNvPr>
          <p:cNvSpPr>
            <a:spLocks noGrp="1"/>
          </p:cNvSpPr>
          <p:nvPr>
            <p:ph type="body" sz="quarter" idx="14"/>
          </p:nvPr>
        </p:nvSpPr>
        <p:spPr>
          <a:xfrm>
            <a:off x="2705491" y="393341"/>
            <a:ext cx="5188216" cy="550862"/>
          </a:xfrm>
        </p:spPr>
        <p:txBody>
          <a:bodyPr>
            <a:normAutofit/>
          </a:bodyPr>
          <a:lstStyle/>
          <a:p>
            <a:r>
              <a:rPr lang="en-CA" dirty="0"/>
              <a:t>Sensor Errors in the Field</a:t>
            </a: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064F02EC-6A87-F891-7ABB-1F6050CC519F}"/>
                  </a:ext>
                </a:extLst>
              </p14:cNvPr>
              <p14:cNvContentPartPr/>
              <p14:nvPr/>
            </p14:nvContentPartPr>
            <p14:xfrm>
              <a:off x="5419182" y="4483665"/>
              <a:ext cx="1046880" cy="192240"/>
            </p14:xfrm>
          </p:contentPart>
        </mc:Choice>
        <mc:Fallback xmlns="">
          <p:pic>
            <p:nvPicPr>
              <p:cNvPr id="11" name="Ink 10">
                <a:extLst>
                  <a:ext uri="{FF2B5EF4-FFF2-40B4-BE49-F238E27FC236}">
                    <a16:creationId xmlns:a16="http://schemas.microsoft.com/office/drawing/2014/main" id="{064F02EC-6A87-F891-7ABB-1F6050CC519F}"/>
                  </a:ext>
                </a:extLst>
              </p:cNvPr>
              <p:cNvPicPr/>
              <p:nvPr/>
            </p:nvPicPr>
            <p:blipFill>
              <a:blip r:embed="rId6"/>
              <a:stretch>
                <a:fillRect/>
              </a:stretch>
            </p:blipFill>
            <p:spPr>
              <a:xfrm>
                <a:off x="5365542" y="4375665"/>
                <a:ext cx="115452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76591EFC-D616-575C-78C4-01337A88ECE6}"/>
                  </a:ext>
                </a:extLst>
              </p14:cNvPr>
              <p14:cNvContentPartPr/>
              <p14:nvPr/>
            </p14:nvContentPartPr>
            <p14:xfrm>
              <a:off x="5805399" y="4301817"/>
              <a:ext cx="792000" cy="345960"/>
            </p14:xfrm>
          </p:contentPart>
        </mc:Choice>
        <mc:Fallback xmlns="">
          <p:pic>
            <p:nvPicPr>
              <p:cNvPr id="12" name="Ink 11">
                <a:extLst>
                  <a:ext uri="{FF2B5EF4-FFF2-40B4-BE49-F238E27FC236}">
                    <a16:creationId xmlns:a16="http://schemas.microsoft.com/office/drawing/2014/main" id="{76591EFC-D616-575C-78C4-01337A88ECE6}"/>
                  </a:ext>
                </a:extLst>
              </p:cNvPr>
              <p:cNvPicPr/>
              <p:nvPr/>
            </p:nvPicPr>
            <p:blipFill>
              <a:blip r:embed="rId8"/>
              <a:stretch>
                <a:fillRect/>
              </a:stretch>
            </p:blipFill>
            <p:spPr>
              <a:xfrm>
                <a:off x="5751759" y="4193817"/>
                <a:ext cx="89964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DEE3679E-29BE-719E-F200-1619191EAD48}"/>
                  </a:ext>
                </a:extLst>
              </p14:cNvPr>
              <p14:cNvContentPartPr/>
              <p14:nvPr/>
            </p14:nvContentPartPr>
            <p14:xfrm>
              <a:off x="2358039" y="5864377"/>
              <a:ext cx="1788840" cy="74880"/>
            </p14:xfrm>
          </p:contentPart>
        </mc:Choice>
        <mc:Fallback xmlns="">
          <p:pic>
            <p:nvPicPr>
              <p:cNvPr id="16" name="Ink 15">
                <a:extLst>
                  <a:ext uri="{FF2B5EF4-FFF2-40B4-BE49-F238E27FC236}">
                    <a16:creationId xmlns:a16="http://schemas.microsoft.com/office/drawing/2014/main" id="{DEE3679E-29BE-719E-F200-1619191EAD48}"/>
                  </a:ext>
                </a:extLst>
              </p:cNvPr>
              <p:cNvPicPr/>
              <p:nvPr/>
            </p:nvPicPr>
            <p:blipFill>
              <a:blip r:embed="rId10"/>
              <a:stretch>
                <a:fillRect/>
              </a:stretch>
            </p:blipFill>
            <p:spPr>
              <a:xfrm>
                <a:off x="2304039" y="5756377"/>
                <a:ext cx="1896480" cy="290520"/>
              </a:xfrm>
              <a:prstGeom prst="rect">
                <a:avLst/>
              </a:prstGeom>
            </p:spPr>
          </p:pic>
        </mc:Fallback>
      </mc:AlternateContent>
    </p:spTree>
    <p:extLst>
      <p:ext uri="{BB962C8B-B14F-4D97-AF65-F5344CB8AC3E}">
        <p14:creationId xmlns:p14="http://schemas.microsoft.com/office/powerpoint/2010/main" val="342124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2D7F6-7570-E2CC-B715-7915599D34F0}"/>
              </a:ext>
            </a:extLst>
          </p:cNvPr>
          <p:cNvSpPr>
            <a:spLocks noGrp="1"/>
          </p:cNvSpPr>
          <p:nvPr>
            <p:ph type="body" sz="quarter" idx="12"/>
          </p:nvPr>
        </p:nvSpPr>
        <p:spPr>
          <a:xfrm>
            <a:off x="5538976" y="1044530"/>
            <a:ext cx="4792133" cy="1795365"/>
          </a:xfrm>
        </p:spPr>
        <p:txBody>
          <a:bodyPr lIns="252000" tIns="72000" rIns="72000" bIns="72000"/>
          <a:lstStyle/>
          <a:p>
            <a:r>
              <a:rPr lang="en-CA" dirty="0"/>
              <a:t>Engine Information Centre software cuts power in Tier 4 emissions compliant motors…</a:t>
            </a:r>
          </a:p>
        </p:txBody>
      </p:sp>
      <p:sp>
        <p:nvSpPr>
          <p:cNvPr id="5" name="Text Placeholder 4">
            <a:extLst>
              <a:ext uri="{FF2B5EF4-FFF2-40B4-BE49-F238E27FC236}">
                <a16:creationId xmlns:a16="http://schemas.microsoft.com/office/drawing/2014/main" id="{1B9281A5-A720-FF2A-E200-25CCFFE7F53E}"/>
              </a:ext>
            </a:extLst>
          </p:cNvPr>
          <p:cNvSpPr>
            <a:spLocks noGrp="1"/>
          </p:cNvSpPr>
          <p:nvPr>
            <p:ph type="body" sz="quarter" idx="14"/>
          </p:nvPr>
        </p:nvSpPr>
        <p:spPr/>
        <p:txBody>
          <a:bodyPr/>
          <a:lstStyle/>
          <a:p>
            <a:r>
              <a:rPr lang="en-CA" dirty="0"/>
              <a:t>Resetting Warning and Error Codes</a:t>
            </a:r>
          </a:p>
        </p:txBody>
      </p:sp>
      <p:pic>
        <p:nvPicPr>
          <p:cNvPr id="6" name="Picture 5">
            <a:extLst>
              <a:ext uri="{FF2B5EF4-FFF2-40B4-BE49-F238E27FC236}">
                <a16:creationId xmlns:a16="http://schemas.microsoft.com/office/drawing/2014/main" id="{E0148590-2536-BA22-B286-595EA436ABFD}"/>
              </a:ext>
            </a:extLst>
          </p:cNvPr>
          <p:cNvPicPr>
            <a:picLocks noChangeAspect="1"/>
          </p:cNvPicPr>
          <p:nvPr/>
        </p:nvPicPr>
        <p:blipFill rotWithShape="1">
          <a:blip r:embed="rId3">
            <a:alphaModFix amt="46000"/>
          </a:blip>
          <a:srcRect t="46364" r="8010" b="11971"/>
          <a:stretch/>
        </p:blipFill>
        <p:spPr>
          <a:xfrm>
            <a:off x="863059" y="1246098"/>
            <a:ext cx="4675917" cy="2215282"/>
          </a:xfrm>
          <a:prstGeom prst="rect">
            <a:avLst/>
          </a:prstGeom>
        </p:spPr>
      </p:pic>
      <p:pic>
        <p:nvPicPr>
          <p:cNvPr id="9" name="Picture 8">
            <a:extLst>
              <a:ext uri="{FF2B5EF4-FFF2-40B4-BE49-F238E27FC236}">
                <a16:creationId xmlns:a16="http://schemas.microsoft.com/office/drawing/2014/main" id="{2FF33F8D-4E7F-3787-65F3-5AA5E56FD7FE}"/>
              </a:ext>
            </a:extLst>
          </p:cNvPr>
          <p:cNvPicPr>
            <a:picLocks noChangeAspect="1"/>
          </p:cNvPicPr>
          <p:nvPr/>
        </p:nvPicPr>
        <p:blipFill rotWithShape="1">
          <a:blip r:embed="rId4"/>
          <a:srcRect l="21848" t="2621" b="4961"/>
          <a:stretch/>
        </p:blipFill>
        <p:spPr>
          <a:xfrm rot="5400000">
            <a:off x="7952858" y="2547721"/>
            <a:ext cx="2364068" cy="3554719"/>
          </a:xfrm>
          <a:prstGeom prst="rect">
            <a:avLst/>
          </a:prstGeom>
        </p:spPr>
      </p:pic>
      <p:sp>
        <p:nvSpPr>
          <p:cNvPr id="12" name="Text Placeholder 1">
            <a:extLst>
              <a:ext uri="{FF2B5EF4-FFF2-40B4-BE49-F238E27FC236}">
                <a16:creationId xmlns:a16="http://schemas.microsoft.com/office/drawing/2014/main" id="{3309B377-1BE3-C222-B9FF-3C291E0D7959}"/>
              </a:ext>
            </a:extLst>
          </p:cNvPr>
          <p:cNvSpPr txBox="1">
            <a:spLocks/>
          </p:cNvSpPr>
          <p:nvPr/>
        </p:nvSpPr>
        <p:spPr>
          <a:xfrm>
            <a:off x="2555640" y="3816537"/>
            <a:ext cx="4658425" cy="1795365"/>
          </a:xfrm>
          <a:prstGeom prst="roundRect">
            <a:avLst/>
          </a:prstGeom>
          <a:solidFill>
            <a:srgbClr val="958E82">
              <a:alpha val="40000"/>
            </a:srgbClr>
          </a:solidFill>
        </p:spPr>
        <p:txBody>
          <a:bodyPr vert="horz" wrap="square" lIns="252000" tIns="72000" rIns="72000" bIns="72000" rtlCol="0">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Even if OEMs make fault codes available, </a:t>
            </a:r>
          </a:p>
          <a:p>
            <a:r>
              <a:rPr lang="en-CA" sz="2400" dirty="0"/>
              <a:t>you still may be infringing on copyright protection</a:t>
            </a:r>
          </a:p>
        </p:txBody>
      </p:sp>
      <p:pic>
        <p:nvPicPr>
          <p:cNvPr id="14" name="Picture 13">
            <a:extLst>
              <a:ext uri="{FF2B5EF4-FFF2-40B4-BE49-F238E27FC236}">
                <a16:creationId xmlns:a16="http://schemas.microsoft.com/office/drawing/2014/main" id="{FE96A4E5-8984-2DF1-F02A-AA75F54FDA86}"/>
              </a:ext>
            </a:extLst>
          </p:cNvPr>
          <p:cNvPicPr>
            <a:picLocks noChangeAspect="1"/>
          </p:cNvPicPr>
          <p:nvPr/>
        </p:nvPicPr>
        <p:blipFill rotWithShape="1">
          <a:blip r:embed="rId5"/>
          <a:srcRect l="-343105" t="40608"/>
          <a:stretch/>
        </p:blipFill>
        <p:spPr>
          <a:xfrm rot="16200000">
            <a:off x="8486555" y="1830116"/>
            <a:ext cx="1153207" cy="3172766"/>
          </a:xfrm>
          <a:prstGeom prst="rect">
            <a:avLst/>
          </a:prstGeom>
        </p:spPr>
      </p:pic>
    </p:spTree>
    <p:extLst>
      <p:ext uri="{BB962C8B-B14F-4D97-AF65-F5344CB8AC3E}">
        <p14:creationId xmlns:p14="http://schemas.microsoft.com/office/powerpoint/2010/main" val="148742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C62D88-B555-43A5-BD63-8895AAD83EAD}"/>
              </a:ext>
            </a:extLst>
          </p:cNvPr>
          <p:cNvSpPr>
            <a:spLocks noGrp="1"/>
          </p:cNvSpPr>
          <p:nvPr>
            <p:ph type="body" idx="1"/>
          </p:nvPr>
        </p:nvSpPr>
        <p:spPr>
          <a:xfrm>
            <a:off x="1562100" y="1078754"/>
            <a:ext cx="9067800" cy="5245846"/>
          </a:xfrm>
        </p:spPr>
        <p:txBody>
          <a:bodyPr vert="horz" lIns="91440" tIns="45720" rIns="91440" bIns="45720" rtlCol="0" anchor="t">
            <a:normAutofit/>
          </a:bodyPr>
          <a:lstStyle/>
          <a:p>
            <a:pPr marL="0" indent="0">
              <a:spcAft>
                <a:spcPts val="865"/>
              </a:spcAft>
              <a:buNone/>
            </a:pPr>
            <a:r>
              <a:rPr lang="en-CA" sz="2200" dirty="0">
                <a:effectLst/>
                <a:latin typeface="Arial" panose="020B0604020202020204" pitchFamily="34" charset="0"/>
                <a:ea typeface="Calibri" panose="020F0502020204030204" pitchFamily="34" charset="0"/>
              </a:rPr>
              <a:t>Innovation, Science and Economic Development Canada ( ISED ) works to build fair, competitive marketplaces. ISED’s Marketplace Framework is the legal and regulatory environment within which business and consumers must function. </a:t>
            </a:r>
          </a:p>
          <a:p>
            <a:pPr marL="0" indent="0">
              <a:spcAft>
                <a:spcPts val="865"/>
              </a:spcAft>
              <a:buNone/>
            </a:pPr>
            <a:r>
              <a:rPr lang="en-CA" sz="2200" dirty="0">
                <a:effectLst/>
                <a:latin typeface="Arial" panose="020B0604020202020204" pitchFamily="34" charset="0"/>
                <a:ea typeface="Calibri" panose="020F0502020204030204" pitchFamily="34" charset="0"/>
              </a:rPr>
              <a:t>Framework policies ensure Canada's marketplace is structured to encourage innovation, investment and competitiveness, while protecting the interest of Canadian citizens. </a:t>
            </a:r>
          </a:p>
          <a:p>
            <a:pPr marL="0" indent="0">
              <a:spcAft>
                <a:spcPts val="865"/>
              </a:spcAft>
              <a:buNone/>
            </a:pPr>
            <a:r>
              <a:rPr lang="en-CA" sz="2200" dirty="0">
                <a:effectLst/>
                <a:latin typeface="Arial" panose="020B0604020202020204" pitchFamily="34" charset="0"/>
                <a:ea typeface="Calibri" panose="020F0502020204030204" pitchFamily="34" charset="0"/>
              </a:rPr>
              <a:t>The Framework encompasses copyright policy, in addition to corporate, patent, trademark, industrial design, privacy and data policies.  International dimensions of this Framework are guided by International Intellectual Property policy.</a:t>
            </a:r>
          </a:p>
          <a:p>
            <a:pPr marL="0" indent="0">
              <a:spcAft>
                <a:spcPts val="865"/>
              </a:spcAft>
              <a:buNone/>
            </a:pPr>
            <a:r>
              <a:rPr lang="en-CA" sz="2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Consultation on a Modern Copyright Framework for Artificial Intelligence and the Internet of Things</a:t>
            </a:r>
            <a:r>
              <a:rPr lang="en-CA" sz="2200" dirty="0">
                <a:solidFill>
                  <a:srgbClr val="333333"/>
                </a:solidFill>
                <a:latin typeface="Arial" panose="020B0604020202020204" pitchFamily="34" charset="0"/>
                <a:ea typeface="Times New Roman" panose="02020603050405020304" pitchFamily="18" charset="0"/>
                <a:cs typeface="Arial" panose="020B0604020202020204" pitchFamily="34" charset="0"/>
              </a:rPr>
              <a:t> 2021</a:t>
            </a:r>
            <a:endParaRPr lang="en-CA" sz="2200" dirty="0">
              <a:effectLst/>
              <a:latin typeface="Times New Roman" panose="02020603050405020304" pitchFamily="18" charset="0"/>
              <a:ea typeface="Calibri" panose="020F0502020204030204" pitchFamily="34" charset="0"/>
            </a:endParaRPr>
          </a:p>
          <a:p>
            <a:endParaRPr lang="en-CA" dirty="0">
              <a:solidFill>
                <a:srgbClr val="000000"/>
              </a:solidFill>
              <a:effectLst/>
              <a:ea typeface="Calibri" panose="020F0502020204030204" pitchFamily="34" charset="0"/>
              <a:cs typeface="Arial" panose="020B0604020202020204"/>
            </a:endParaRPr>
          </a:p>
        </p:txBody>
      </p:sp>
      <p:sp>
        <p:nvSpPr>
          <p:cNvPr id="5" name="Text Placeholder 4">
            <a:extLst>
              <a:ext uri="{FF2B5EF4-FFF2-40B4-BE49-F238E27FC236}">
                <a16:creationId xmlns:a16="http://schemas.microsoft.com/office/drawing/2014/main" id="{7CED5275-CFDA-4486-8F6B-66793BDAEF6E}"/>
              </a:ext>
            </a:extLst>
          </p:cNvPr>
          <p:cNvSpPr>
            <a:spLocks noGrp="1"/>
          </p:cNvSpPr>
          <p:nvPr>
            <p:ph type="body" sz="quarter" idx="14"/>
          </p:nvPr>
        </p:nvSpPr>
        <p:spPr>
          <a:xfrm>
            <a:off x="2877418" y="357897"/>
            <a:ext cx="5139267" cy="550862"/>
          </a:xfrm>
        </p:spPr>
        <p:txBody>
          <a:bodyPr vert="horz" lIns="91440" tIns="45720" rIns="91440" bIns="45720" rtlCol="0" anchor="t">
            <a:normAutofit/>
          </a:bodyPr>
          <a:lstStyle/>
          <a:p>
            <a:r>
              <a:rPr lang="en-US" dirty="0">
                <a:cs typeface="Arial"/>
              </a:rPr>
              <a:t>ISED Framework</a:t>
            </a:r>
          </a:p>
        </p:txBody>
      </p:sp>
    </p:spTree>
    <p:extLst>
      <p:ext uri="{BB962C8B-B14F-4D97-AF65-F5344CB8AC3E}">
        <p14:creationId xmlns:p14="http://schemas.microsoft.com/office/powerpoint/2010/main" val="232337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2D7F6-7570-E2CC-B715-7915599D34F0}"/>
              </a:ext>
            </a:extLst>
          </p:cNvPr>
          <p:cNvSpPr>
            <a:spLocks noGrp="1"/>
          </p:cNvSpPr>
          <p:nvPr>
            <p:ph type="body" sz="quarter" idx="12"/>
          </p:nvPr>
        </p:nvSpPr>
        <p:spPr>
          <a:xfrm>
            <a:off x="302079" y="951333"/>
            <a:ext cx="11053106" cy="1825117"/>
          </a:xfrm>
        </p:spPr>
        <p:txBody>
          <a:bodyPr/>
          <a:lstStyle/>
          <a:p>
            <a:r>
              <a:rPr lang="en-CA" sz="2400" dirty="0">
                <a:effectLst/>
                <a:latin typeface="Arial" panose="020B0604020202020204" pitchFamily="34" charset="0"/>
                <a:ea typeface="Calibri" panose="020F0502020204030204" pitchFamily="34" charset="0"/>
              </a:rPr>
              <a:t>Association of Equipment Manufacturers</a:t>
            </a:r>
          </a:p>
          <a:p>
            <a:endParaRPr lang="en-CA" dirty="0">
              <a:latin typeface="Arial" panose="020B0604020202020204" pitchFamily="34" charset="0"/>
              <a:ea typeface="Calibri" panose="020F0502020204030204" pitchFamily="34" charset="0"/>
            </a:endParaRPr>
          </a:p>
          <a:p>
            <a:endParaRPr lang="en-CA" sz="2400" dirty="0">
              <a:effectLst/>
              <a:latin typeface="Arial" panose="020B0604020202020204" pitchFamily="34" charset="0"/>
              <a:ea typeface="Calibri" panose="020F0502020204030204" pitchFamily="34" charset="0"/>
            </a:endParaRPr>
          </a:p>
          <a:p>
            <a:endParaRPr lang="en-CA" dirty="0"/>
          </a:p>
        </p:txBody>
      </p:sp>
      <p:sp>
        <p:nvSpPr>
          <p:cNvPr id="5" name="Text Placeholder 4">
            <a:extLst>
              <a:ext uri="{FF2B5EF4-FFF2-40B4-BE49-F238E27FC236}">
                <a16:creationId xmlns:a16="http://schemas.microsoft.com/office/drawing/2014/main" id="{1B9281A5-A720-FF2A-E200-25CCFFE7F53E}"/>
              </a:ext>
            </a:extLst>
          </p:cNvPr>
          <p:cNvSpPr>
            <a:spLocks noGrp="1"/>
          </p:cNvSpPr>
          <p:nvPr>
            <p:ph type="body" sz="quarter" idx="14"/>
          </p:nvPr>
        </p:nvSpPr>
        <p:spPr/>
        <p:txBody>
          <a:bodyPr>
            <a:normAutofit/>
          </a:bodyPr>
          <a:lstStyle/>
          <a:p>
            <a:r>
              <a:rPr lang="en-CA" sz="3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Copyright Framework</a:t>
            </a:r>
            <a:r>
              <a:rPr lang="en-CA" dirty="0"/>
              <a:t> Concerns</a:t>
            </a:r>
          </a:p>
        </p:txBody>
      </p:sp>
      <p:sp>
        <p:nvSpPr>
          <p:cNvPr id="10" name="TextBox 9">
            <a:extLst>
              <a:ext uri="{FF2B5EF4-FFF2-40B4-BE49-F238E27FC236}">
                <a16:creationId xmlns:a16="http://schemas.microsoft.com/office/drawing/2014/main" id="{8EDCA8A5-3667-E808-D8CC-9D7AF52C471B}"/>
              </a:ext>
            </a:extLst>
          </p:cNvPr>
          <p:cNvSpPr txBox="1"/>
          <p:nvPr/>
        </p:nvSpPr>
        <p:spPr>
          <a:xfrm>
            <a:off x="302079" y="1502196"/>
            <a:ext cx="10870226" cy="1200329"/>
          </a:xfrm>
          <a:prstGeom prst="rect">
            <a:avLst/>
          </a:prstGeom>
          <a:noFill/>
        </p:spPr>
        <p:txBody>
          <a:bodyPr wrap="square">
            <a:spAutoFit/>
          </a:bodyPr>
          <a:lstStyle/>
          <a:p>
            <a:pPr marL="285750" indent="-285750">
              <a:buFontTx/>
              <a:buChar char="-"/>
            </a:pPr>
            <a:r>
              <a:rPr lang="en-CA" sz="1800" dirty="0">
                <a:effectLst/>
                <a:latin typeface="Arial" panose="020B0604020202020204" pitchFamily="34" charset="0"/>
                <a:ea typeface="Calibri" panose="020F0502020204030204" pitchFamily="34" charset="0"/>
                <a:cs typeface="Arial" panose="020B0604020202020204" pitchFamily="34" charset="0"/>
              </a:rPr>
              <a:t>already provide tools/info but in some cases a trained, licensed service technician needs to repair it</a:t>
            </a:r>
          </a:p>
          <a:p>
            <a:pPr marL="285750" indent="-285750">
              <a:buFontTx/>
              <a:buChar char="-"/>
            </a:pPr>
            <a:r>
              <a:rPr lang="en-CA" dirty="0">
                <a:latin typeface="Arial" panose="020B0604020202020204" pitchFamily="34" charset="0"/>
                <a:ea typeface="Calibri" panose="020F0502020204030204" pitchFamily="34" charset="0"/>
                <a:cs typeface="Arial" panose="020B0604020202020204" pitchFamily="34" charset="0"/>
              </a:rPr>
              <a:t>unfettered access will compromise </a:t>
            </a:r>
            <a:r>
              <a:rPr lang="en-CA" sz="1800" dirty="0">
                <a:effectLst/>
                <a:latin typeface="Arial" panose="020B0604020202020204" pitchFamily="34" charset="0"/>
                <a:ea typeface="Calibri" panose="020F0502020204030204" pitchFamily="34" charset="0"/>
                <a:cs typeface="Arial" panose="020B0604020202020204" pitchFamily="34" charset="0"/>
              </a:rPr>
              <a:t>innovation, IP rights, and risks safety and emissions requirements</a:t>
            </a:r>
          </a:p>
          <a:p>
            <a:pPr marL="285750" indent="-285750">
              <a:buFontTx/>
              <a:buChar char="-"/>
            </a:pPr>
            <a:r>
              <a:rPr lang="en-CA" sz="1800" dirty="0">
                <a:effectLst/>
                <a:latin typeface="Arial" panose="020B0604020202020204" pitchFamily="34" charset="0"/>
                <a:ea typeface="Calibri" panose="020F0502020204030204" pitchFamily="34" charset="0"/>
                <a:cs typeface="Arial" panose="020B0604020202020204" pitchFamily="34" charset="0"/>
              </a:rPr>
              <a:t>liability for code modifier, dealer resale trade-in modified equipment and next owners </a:t>
            </a:r>
          </a:p>
          <a:p>
            <a:pPr marL="285750" indent="-285750">
              <a:buFontTx/>
              <a:buChar char="-"/>
            </a:pPr>
            <a:r>
              <a:rPr lang="en-CA" sz="1800" dirty="0">
                <a:effectLst/>
                <a:latin typeface="Arial" panose="020B0604020202020204" pitchFamily="34" charset="0"/>
                <a:ea typeface="Calibri" panose="020F0502020204030204" pitchFamily="34" charset="0"/>
                <a:cs typeface="Arial" panose="020B0604020202020204" pitchFamily="34" charset="0"/>
              </a:rPr>
              <a:t>unfettered ability to modify will effectively destroy the market for used equipment</a:t>
            </a:r>
            <a:endParaRPr lang="en-CA" dirty="0"/>
          </a:p>
        </p:txBody>
      </p:sp>
      <p:sp>
        <p:nvSpPr>
          <p:cNvPr id="11" name="Text Placeholder 1">
            <a:extLst>
              <a:ext uri="{FF2B5EF4-FFF2-40B4-BE49-F238E27FC236}">
                <a16:creationId xmlns:a16="http://schemas.microsoft.com/office/drawing/2014/main" id="{15F2ACA1-3417-4A18-48DC-19932805EBFA}"/>
              </a:ext>
            </a:extLst>
          </p:cNvPr>
          <p:cNvSpPr txBox="1">
            <a:spLocks/>
          </p:cNvSpPr>
          <p:nvPr/>
        </p:nvSpPr>
        <p:spPr>
          <a:xfrm>
            <a:off x="453417" y="3606996"/>
            <a:ext cx="10901768" cy="2652829"/>
          </a:xfrm>
          <a:prstGeom prst="roundRect">
            <a:avLst/>
          </a:prstGeom>
          <a:solidFill>
            <a:srgbClr val="958E82">
              <a:alpha val="40000"/>
            </a:srgbClr>
          </a:solidFill>
        </p:spPr>
        <p:txBody>
          <a:bodyPr vert="horz" wrap="square" lIns="810000" tIns="90000" rIns="90000" bIns="90000" rtlCol="0">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latin typeface="Arial" panose="020B0604020202020204" pitchFamily="34" charset="0"/>
                <a:ea typeface="Calibri" panose="020F0502020204030204" pitchFamily="34" charset="0"/>
              </a:rPr>
              <a:t>Canadian Federation of Agriculture</a:t>
            </a:r>
          </a:p>
          <a:p>
            <a:endParaRPr lang="en-CA" dirty="0">
              <a:latin typeface="Arial" panose="020B0604020202020204" pitchFamily="34" charset="0"/>
              <a:ea typeface="Calibri" panose="020F0502020204030204" pitchFamily="34" charset="0"/>
            </a:endParaRPr>
          </a:p>
          <a:p>
            <a:endParaRPr lang="en-CA" dirty="0">
              <a:latin typeface="Arial" panose="020B0604020202020204" pitchFamily="34" charset="0"/>
            </a:endParaRPr>
          </a:p>
          <a:p>
            <a:endParaRPr lang="en-CA" dirty="0">
              <a:latin typeface="Arial" panose="020B0604020202020204" pitchFamily="34" charset="0"/>
            </a:endParaRPr>
          </a:p>
          <a:p>
            <a:endParaRPr lang="en-CA" dirty="0">
              <a:latin typeface="Arial" panose="020B0604020202020204" pitchFamily="34" charset="0"/>
            </a:endParaRPr>
          </a:p>
          <a:p>
            <a:endParaRPr lang="en-CA" dirty="0">
              <a:latin typeface="Arial" panose="020B0604020202020204" pitchFamily="34" charset="0"/>
            </a:endParaRPr>
          </a:p>
        </p:txBody>
      </p:sp>
      <p:sp>
        <p:nvSpPr>
          <p:cNvPr id="13" name="TextBox 12">
            <a:extLst>
              <a:ext uri="{FF2B5EF4-FFF2-40B4-BE49-F238E27FC236}">
                <a16:creationId xmlns:a16="http://schemas.microsoft.com/office/drawing/2014/main" id="{84D75B21-F23B-2E4B-B829-57DC7634A09F}"/>
              </a:ext>
            </a:extLst>
          </p:cNvPr>
          <p:cNvSpPr txBox="1"/>
          <p:nvPr/>
        </p:nvSpPr>
        <p:spPr>
          <a:xfrm>
            <a:off x="528232" y="4116052"/>
            <a:ext cx="10436255" cy="1815882"/>
          </a:xfrm>
          <a:prstGeom prst="rect">
            <a:avLst/>
          </a:prstGeom>
          <a:noFill/>
        </p:spPr>
        <p:txBody>
          <a:bodyPr wrap="square">
            <a:spAutoFit/>
          </a:bodyPr>
          <a:lstStyle/>
          <a:p>
            <a:pPr marL="285750" indent="-285750">
              <a:buFontTx/>
              <a:buChar char="-"/>
            </a:pPr>
            <a:r>
              <a:rPr lang="en-US" dirty="0"/>
              <a:t>limited capacity to get onboard computers repaired timely and affordably. </a:t>
            </a:r>
          </a:p>
          <a:p>
            <a:pPr marL="285750" indent="-285750">
              <a:buFontTx/>
              <a:buChar char="-"/>
            </a:pPr>
            <a:r>
              <a:rPr lang="en-US" dirty="0"/>
              <a:t>equipment far away from service providers and hard to move, we need to do repairs or rely on local technicians to avoid costly delays, particularly during time-sensitive harvest periods.</a:t>
            </a:r>
          </a:p>
          <a:p>
            <a:pPr>
              <a:spcBef>
                <a:spcPts val="1200"/>
              </a:spcBef>
              <a:spcAft>
                <a:spcPts val="1800"/>
              </a:spcAft>
            </a:pPr>
            <a:r>
              <a:rPr lang="en-CA" sz="1600" b="1" dirty="0">
                <a:solidFill>
                  <a:srgbClr val="333333"/>
                </a:solidFill>
                <a:effectLst/>
                <a:latin typeface="Arial" panose="020B0604020202020204" pitchFamily="34" charset="0"/>
                <a:ea typeface="Calibri" panose="020F0502020204030204" pitchFamily="34" charset="0"/>
              </a:rPr>
              <a:t>2021 – Right to Repair and Planned Obsolescence in Agriculture</a:t>
            </a:r>
            <a:br>
              <a:rPr lang="en-CA" sz="1600" dirty="0">
                <a:solidFill>
                  <a:srgbClr val="333333"/>
                </a:solidFill>
                <a:effectLst/>
                <a:latin typeface="Arial" panose="020B0604020202020204" pitchFamily="34" charset="0"/>
                <a:ea typeface="Calibri" panose="020F0502020204030204" pitchFamily="34" charset="0"/>
              </a:rPr>
            </a:br>
            <a:r>
              <a:rPr lang="en-CA" sz="1600" dirty="0">
                <a:solidFill>
                  <a:srgbClr val="333333"/>
                </a:solidFill>
                <a:effectLst/>
                <a:latin typeface="Arial" panose="020B0604020202020204" pitchFamily="34" charset="0"/>
                <a:ea typeface="Calibri" panose="020F0502020204030204" pitchFamily="34" charset="0"/>
              </a:rPr>
              <a:t>BE IT RESOLVED that CFA work in with provincial farm organizations to research and engage in discussions regarding farmers’ right to repair and planned obsolescence.</a:t>
            </a:r>
            <a:endParaRPr lang="en-CA" dirty="0"/>
          </a:p>
        </p:txBody>
      </p:sp>
    </p:spTree>
    <p:extLst>
      <p:ext uri="{BB962C8B-B14F-4D97-AF65-F5344CB8AC3E}">
        <p14:creationId xmlns:p14="http://schemas.microsoft.com/office/powerpoint/2010/main" val="16235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F2D7F6-7570-E2CC-B715-7915599D34F0}"/>
              </a:ext>
            </a:extLst>
          </p:cNvPr>
          <p:cNvSpPr>
            <a:spLocks noGrp="1"/>
          </p:cNvSpPr>
          <p:nvPr>
            <p:ph type="body" sz="quarter" idx="12"/>
          </p:nvPr>
        </p:nvSpPr>
        <p:spPr>
          <a:xfrm>
            <a:off x="302080" y="951334"/>
            <a:ext cx="5467541" cy="1131537"/>
          </a:xfrm>
        </p:spPr>
        <p:txBody>
          <a:bodyPr lIns="252000" tIns="72000" rIns="72000" bIns="72000"/>
          <a:lstStyle/>
          <a:p>
            <a:r>
              <a:rPr lang="en-CA" sz="1800" dirty="0">
                <a:effectLst/>
                <a:latin typeface="Arial" panose="020B0604020202020204" pitchFamily="34" charset="0"/>
                <a:ea typeface="Calibri" panose="020F0502020204030204" pitchFamily="34" charset="0"/>
              </a:rPr>
              <a:t>Agricultural Manufacturers of Canada</a:t>
            </a:r>
          </a:p>
          <a:p>
            <a:r>
              <a:rPr lang="en-CA" sz="1800" b="0" dirty="0">
                <a:latin typeface="Arial" panose="020B0604020202020204" pitchFamily="34" charset="0"/>
                <a:ea typeface="Calibri" panose="020F0502020204030204" pitchFamily="34" charset="0"/>
                <a:cs typeface="Arial" panose="020B0604020202020204" pitchFamily="34" charset="0"/>
              </a:rPr>
              <a:t>Want to reverse engineer software to make equipment interoperable with mainline equipment</a:t>
            </a:r>
            <a:endParaRPr lang="en-CA" dirty="0"/>
          </a:p>
        </p:txBody>
      </p:sp>
      <p:sp>
        <p:nvSpPr>
          <p:cNvPr id="5" name="Text Placeholder 4">
            <a:extLst>
              <a:ext uri="{FF2B5EF4-FFF2-40B4-BE49-F238E27FC236}">
                <a16:creationId xmlns:a16="http://schemas.microsoft.com/office/drawing/2014/main" id="{1B9281A5-A720-FF2A-E200-25CCFFE7F53E}"/>
              </a:ext>
            </a:extLst>
          </p:cNvPr>
          <p:cNvSpPr>
            <a:spLocks noGrp="1"/>
          </p:cNvSpPr>
          <p:nvPr>
            <p:ph type="body" sz="quarter" idx="14"/>
          </p:nvPr>
        </p:nvSpPr>
        <p:spPr/>
        <p:txBody>
          <a:bodyPr/>
          <a:lstStyle/>
          <a:p>
            <a:r>
              <a:rPr lang="en-CA" dirty="0"/>
              <a:t>Stakeholder Concerns</a:t>
            </a:r>
          </a:p>
        </p:txBody>
      </p:sp>
      <p:sp>
        <p:nvSpPr>
          <p:cNvPr id="11" name="Text Placeholder 1">
            <a:extLst>
              <a:ext uri="{FF2B5EF4-FFF2-40B4-BE49-F238E27FC236}">
                <a16:creationId xmlns:a16="http://schemas.microsoft.com/office/drawing/2014/main" id="{15F2ACA1-3417-4A18-48DC-19932805EBFA}"/>
              </a:ext>
            </a:extLst>
          </p:cNvPr>
          <p:cNvSpPr txBox="1">
            <a:spLocks/>
          </p:cNvSpPr>
          <p:nvPr/>
        </p:nvSpPr>
        <p:spPr>
          <a:xfrm>
            <a:off x="186379" y="3275223"/>
            <a:ext cx="7509147" cy="1080276"/>
          </a:xfrm>
          <a:prstGeom prst="roundRect">
            <a:avLst/>
          </a:prstGeom>
          <a:solidFill>
            <a:srgbClr val="958E82">
              <a:alpha val="40000"/>
            </a:srgbClr>
          </a:solidFill>
        </p:spPr>
        <p:txBody>
          <a:bodyPr vert="horz" wrap="square" lIns="252000" tIns="72000" rIns="72000" bIns="72000" rtlCol="0">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effectLst/>
                <a:latin typeface="Arial" panose="020B0604020202020204" pitchFamily="34" charset="0"/>
                <a:ea typeface="Calibri" panose="020F0502020204030204" pitchFamily="34" charset="0"/>
              </a:rPr>
              <a:t>Association of Home Appliance Manufacturers</a:t>
            </a:r>
          </a:p>
          <a:p>
            <a:r>
              <a:rPr lang="en-CA" sz="1800" b="0" dirty="0">
                <a:ea typeface="Calibri" panose="020F0502020204030204" pitchFamily="34" charset="0"/>
              </a:rPr>
              <a:t>©</a:t>
            </a:r>
            <a:r>
              <a:rPr lang="en-CA" sz="1800" b="0" dirty="0">
                <a:effectLst/>
                <a:ea typeface="Calibri" panose="020F0502020204030204" pitchFamily="34" charset="0"/>
              </a:rPr>
              <a:t> protections preserve safety &amp; cybersecurity protections. Theft of </a:t>
            </a:r>
            <a:r>
              <a:rPr lang="en-CA" sz="1800" b="0" dirty="0">
                <a:ea typeface="Calibri" panose="020F0502020204030204" pitchFamily="34" charset="0"/>
              </a:rPr>
              <a:t>IP can </a:t>
            </a:r>
            <a:r>
              <a:rPr lang="en-CA" sz="1800" b="0" dirty="0">
                <a:effectLst/>
                <a:ea typeface="Calibri" panose="020F0502020204030204" pitchFamily="34" charset="0"/>
              </a:rPr>
              <a:t>expose customers to malware, theft of their personal information </a:t>
            </a:r>
            <a:endParaRPr lang="en-CA" dirty="0"/>
          </a:p>
        </p:txBody>
      </p:sp>
      <p:sp>
        <p:nvSpPr>
          <p:cNvPr id="3" name="Text Placeholder 1">
            <a:extLst>
              <a:ext uri="{FF2B5EF4-FFF2-40B4-BE49-F238E27FC236}">
                <a16:creationId xmlns:a16="http://schemas.microsoft.com/office/drawing/2014/main" id="{F50DD48E-E932-8545-CB18-B1A1356101A7}"/>
              </a:ext>
            </a:extLst>
          </p:cNvPr>
          <p:cNvSpPr txBox="1">
            <a:spLocks/>
          </p:cNvSpPr>
          <p:nvPr/>
        </p:nvSpPr>
        <p:spPr>
          <a:xfrm>
            <a:off x="5454032" y="2082871"/>
            <a:ext cx="6400800" cy="1080276"/>
          </a:xfrm>
          <a:prstGeom prst="roundRect">
            <a:avLst/>
          </a:prstGeom>
          <a:solidFill>
            <a:srgbClr val="958E82">
              <a:alpha val="40000"/>
            </a:srgbClr>
          </a:solidFill>
        </p:spPr>
        <p:txBody>
          <a:bodyPr vert="horz" wrap="square" lIns="252000" tIns="72000" rIns="72000" bIns="72000" rtlCol="0">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latin typeface="Arial" panose="020B0604020202020204" pitchFamily="34" charset="0"/>
                <a:ea typeface="Calibri" panose="020F0502020204030204" pitchFamily="34" charset="0"/>
              </a:rPr>
              <a:t>Canadian Chamber of Commerce</a:t>
            </a:r>
          </a:p>
          <a:p>
            <a:r>
              <a:rPr lang="en-US" sz="1800" b="0" dirty="0">
                <a:latin typeface="Arial" panose="020B0604020202020204" pitchFamily="34" charset="0"/>
                <a:ea typeface="Calibri" panose="020F0502020204030204" pitchFamily="34" charset="0"/>
                <a:cs typeface="Arial" panose="020B0604020202020204" pitchFamily="34" charset="0"/>
              </a:rPr>
              <a:t>RtR can introduce uncertainty, misinterpretation, reverse engineering, safety risks, cybersecurity breaches.</a:t>
            </a:r>
            <a:endParaRPr lang="en-CA" dirty="0"/>
          </a:p>
        </p:txBody>
      </p:sp>
      <p:sp>
        <p:nvSpPr>
          <p:cNvPr id="4" name="Text Placeholder 1">
            <a:extLst>
              <a:ext uri="{FF2B5EF4-FFF2-40B4-BE49-F238E27FC236}">
                <a16:creationId xmlns:a16="http://schemas.microsoft.com/office/drawing/2014/main" id="{267973D0-E85F-946C-5A11-D25ECE950040}"/>
              </a:ext>
            </a:extLst>
          </p:cNvPr>
          <p:cNvSpPr txBox="1">
            <a:spLocks/>
          </p:cNvSpPr>
          <p:nvPr/>
        </p:nvSpPr>
        <p:spPr>
          <a:xfrm>
            <a:off x="1495941" y="4701246"/>
            <a:ext cx="10439812" cy="1693209"/>
          </a:xfrm>
          <a:prstGeom prst="roundRect">
            <a:avLst/>
          </a:prstGeom>
          <a:solidFill>
            <a:srgbClr val="958E82">
              <a:alpha val="40000"/>
            </a:srgbClr>
          </a:solidFill>
        </p:spPr>
        <p:txBody>
          <a:bodyPr vert="horz" wrap="square" lIns="252000" tIns="72000" rIns="72000" bIns="72000" rtlCol="0">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dirty="0">
                <a:solidFill>
                  <a:srgbClr val="333333"/>
                </a:solidFill>
                <a:effectLst/>
                <a:latin typeface="Arial" panose="020B0604020202020204" pitchFamily="34" charset="0"/>
                <a:ea typeface="Times New Roman" panose="02020603050405020304" pitchFamily="18" charset="0"/>
              </a:rPr>
              <a:t>John Deere Canada ULC</a:t>
            </a:r>
          </a:p>
          <a:p>
            <a:r>
              <a:rPr lang="en-CA" sz="1800" b="0" dirty="0">
                <a:solidFill>
                  <a:srgbClr val="333333"/>
                </a:solidFill>
                <a:effectLst/>
                <a:latin typeface="Arial" panose="020B0604020202020204" pitchFamily="34" charset="0"/>
                <a:ea typeface="Calibri" panose="020F0502020204030204" pitchFamily="34" charset="0"/>
              </a:rPr>
              <a:t>For 184 years, Deere has committed to fully supporting our customers’ right to maintain, diagnose, and repair their equipment and avoid unanticipated, unproductive, and costly downtime. Through our extensive offerings of repair materials, diagnostic tools, and parts, Deere is already meeting this commitment under the existing legislation.</a:t>
            </a:r>
            <a:endParaRPr lang="en-CA" sz="1800" b="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2767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6805FD-F2DA-86D3-CAFA-3CFFB30D8A65}"/>
              </a:ext>
            </a:extLst>
          </p:cNvPr>
          <p:cNvSpPr>
            <a:spLocks noGrp="1"/>
          </p:cNvSpPr>
          <p:nvPr>
            <p:ph type="body" idx="1"/>
          </p:nvPr>
        </p:nvSpPr>
        <p:spPr>
          <a:xfrm>
            <a:off x="1032933" y="965200"/>
            <a:ext cx="9931400" cy="5170750"/>
          </a:xfrm>
        </p:spPr>
        <p:txBody>
          <a:bodyPr>
            <a:noAutofit/>
          </a:bodyPr>
          <a:lstStyle/>
          <a:p>
            <a:pPr algn="l"/>
            <a:r>
              <a:rPr lang="en-US" sz="2200" b="0" i="0" u="none" strike="noStrike" baseline="0" dirty="0"/>
              <a:t>enhance ability of Farmers to timely control the lawful equipment operation and upkeep;</a:t>
            </a:r>
          </a:p>
          <a:p>
            <a:pPr algn="l"/>
            <a:r>
              <a:rPr lang="en-US" sz="2200" b="0" i="0" u="none" strike="noStrike" baseline="0" dirty="0"/>
              <a:t>Fair and Reasonable access to  OEM Tools, Software and Documentation and Data;</a:t>
            </a:r>
          </a:p>
          <a:p>
            <a:pPr algn="l"/>
            <a:r>
              <a:rPr lang="en-US" sz="2200" b="0" i="0" u="none" strike="noStrike" baseline="0" dirty="0"/>
              <a:t>assure no safety controls are compromised through TPM modification;</a:t>
            </a:r>
          </a:p>
          <a:p>
            <a:r>
              <a:rPr lang="en-US" sz="2200" b="0" i="0" u="none" strike="noStrike" baseline="0" dirty="0"/>
              <a:t>assure OEM IP and software is protected from modification infringement</a:t>
            </a:r>
            <a:r>
              <a:rPr lang="en-CA" sz="2200" b="0" i="0" u="none" strike="noStrike" baseline="0" dirty="0"/>
              <a:t>;</a:t>
            </a:r>
          </a:p>
          <a:p>
            <a:r>
              <a:rPr lang="en-US" sz="2200" b="0" i="0" u="none" strike="noStrike" baseline="0" dirty="0"/>
              <a:t>assure emissions controls and power ratings are not compromised or other modification of control measures installed for Clean Air Act compliance and other </a:t>
            </a:r>
            <a:r>
              <a:rPr lang="en-CA" sz="2200" b="0" i="0" u="none" strike="noStrike" baseline="0" dirty="0"/>
              <a:t>environmental laws and regulations.</a:t>
            </a:r>
          </a:p>
          <a:p>
            <a:pPr algn="l"/>
            <a:endParaRPr lang="en-CA" sz="2200" dirty="0"/>
          </a:p>
          <a:p>
            <a:pPr marL="0" indent="0" algn="l">
              <a:buNone/>
            </a:pPr>
            <a:r>
              <a:rPr lang="en-US" sz="2200" b="0" i="0" u="none" strike="noStrike" baseline="0" dirty="0"/>
              <a:t>AFBF to encourage Farm Bureau organizations to refrain from introducing, promoting, or supporting Right to Repair legislation that imposes obligations beyond the MOU. If legislation or regulation is enacted, Manufacturer reserve the right to withdraw from this MOU</a:t>
            </a:r>
            <a:endParaRPr lang="en-CA" sz="2200" dirty="0"/>
          </a:p>
        </p:txBody>
      </p:sp>
      <p:sp>
        <p:nvSpPr>
          <p:cNvPr id="5" name="Text Placeholder 4">
            <a:extLst>
              <a:ext uri="{FF2B5EF4-FFF2-40B4-BE49-F238E27FC236}">
                <a16:creationId xmlns:a16="http://schemas.microsoft.com/office/drawing/2014/main" id="{F659417A-2DD7-D4F4-9638-0E5FA12C5E8B}"/>
              </a:ext>
            </a:extLst>
          </p:cNvPr>
          <p:cNvSpPr>
            <a:spLocks noGrp="1"/>
          </p:cNvSpPr>
          <p:nvPr>
            <p:ph type="body" sz="quarter" idx="14"/>
          </p:nvPr>
        </p:nvSpPr>
        <p:spPr/>
        <p:txBody>
          <a:bodyPr/>
          <a:lstStyle/>
          <a:p>
            <a:r>
              <a:rPr lang="en-CA" dirty="0"/>
              <a:t>Deere MOU January 8, 2023</a:t>
            </a:r>
          </a:p>
          <a:p>
            <a:endParaRPr lang="en-CA" dirty="0"/>
          </a:p>
        </p:txBody>
      </p:sp>
    </p:spTree>
    <p:extLst>
      <p:ext uri="{BB962C8B-B14F-4D97-AF65-F5344CB8AC3E}">
        <p14:creationId xmlns:p14="http://schemas.microsoft.com/office/powerpoint/2010/main" val="155268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C62D88-B555-43A5-BD63-8895AAD83EAD}"/>
              </a:ext>
            </a:extLst>
          </p:cNvPr>
          <p:cNvSpPr>
            <a:spLocks noGrp="1"/>
          </p:cNvSpPr>
          <p:nvPr>
            <p:ph type="body" idx="1"/>
          </p:nvPr>
        </p:nvSpPr>
        <p:spPr>
          <a:xfrm>
            <a:off x="251505" y="714375"/>
            <a:ext cx="11361375" cy="5980111"/>
          </a:xfrm>
        </p:spPr>
        <p:txBody>
          <a:bodyPr vert="horz" lIns="91440" tIns="45720" rIns="91440" bIns="45720" rtlCol="0" anchor="t">
            <a:normAutofit fontScale="55000" lnSpcReduction="20000"/>
          </a:bodyPr>
          <a:lstStyle/>
          <a:p>
            <a:pPr marL="0" indent="0">
              <a:lnSpc>
                <a:spcPct val="120000"/>
              </a:lnSpc>
              <a:buNone/>
            </a:pPr>
            <a:r>
              <a:rPr lang="en-CA" sz="3300" dirty="0">
                <a:solidFill>
                  <a:srgbClr val="333333"/>
                </a:solidFill>
                <a:latin typeface="Arial" panose="020B0604020202020204" pitchFamily="34" charset="0"/>
                <a:ea typeface="Times New Roman" panose="02020603050405020304" pitchFamily="18" charset="0"/>
              </a:rPr>
              <a:t>TPMs add a layer of protection on top of the legal protection afforded by copyright law. Circumvention, with limited exceptions, is prohibited under the </a:t>
            </a:r>
            <a:r>
              <a:rPr lang="en-CA" sz="3300" i="1" dirty="0">
                <a:solidFill>
                  <a:srgbClr val="333333"/>
                </a:solidFill>
                <a:latin typeface="Arial" panose="020B0604020202020204" pitchFamily="34" charset="0"/>
                <a:ea typeface="Times New Roman" panose="02020603050405020304" pitchFamily="18" charset="0"/>
              </a:rPr>
              <a:t>Copyright Act.</a:t>
            </a:r>
          </a:p>
          <a:p>
            <a:pPr marL="0" indent="0">
              <a:lnSpc>
                <a:spcPct val="120000"/>
              </a:lnSpc>
              <a:buNone/>
            </a:pPr>
            <a:endParaRPr lang="en-CA" sz="3300"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buNone/>
            </a:pPr>
            <a:r>
              <a:rPr lang="en-CA" sz="3300" dirty="0">
                <a:solidFill>
                  <a:srgbClr val="333333"/>
                </a:solidFill>
                <a:latin typeface="Arial" panose="020B0604020202020204" pitchFamily="34" charset="0"/>
                <a:ea typeface="Times New Roman" panose="02020603050405020304" pitchFamily="18" charset="0"/>
                <a:cs typeface="Arial" panose="020B0604020202020204" pitchFamily="34" charset="0"/>
              </a:rPr>
              <a:t>However, TPMs raise challenges related to competition. They restrict legitimate non-infringing activities, such as repairs and enabling interoperability, which has a negative effect on competition and innovation.  </a:t>
            </a:r>
            <a:endParaRPr lang="en-CA" sz="3300" dirty="0">
              <a:latin typeface="Arial" panose="020B0604020202020204" pitchFamily="34" charset="0"/>
              <a:ea typeface="Calibri" panose="020F0502020204030204" pitchFamily="34" charset="0"/>
              <a:cs typeface="Times New Roman" panose="02020603050405020304" pitchFamily="18" charset="0"/>
            </a:endParaRPr>
          </a:p>
          <a:p>
            <a:pPr>
              <a:lnSpc>
                <a:spcPct val="120000"/>
              </a:lnSpc>
            </a:pPr>
            <a:r>
              <a:rPr lang="en-CA" sz="3300" dirty="0">
                <a:solidFill>
                  <a:srgbClr val="000000"/>
                </a:solidFill>
                <a:effectLst/>
                <a:ea typeface="Calibri" panose="020F0502020204030204" pitchFamily="34" charset="0"/>
                <a:cs typeface="Arial" panose="020B0604020202020204"/>
              </a:rPr>
              <a:t>Framework or legislation	</a:t>
            </a:r>
            <a:r>
              <a:rPr lang="en-CA" sz="3300" dirty="0">
                <a:solidFill>
                  <a:srgbClr val="000000"/>
                </a:solidFill>
                <a:ea typeface="Calibri" panose="020F0502020204030204" pitchFamily="34" charset="0"/>
                <a:cs typeface="Arial" panose="020B0604020202020204"/>
              </a:rPr>
              <a:t>Provincial vs Federal or </a:t>
            </a:r>
            <a:r>
              <a:rPr lang="en-CA" sz="3300" dirty="0">
                <a:solidFill>
                  <a:srgbClr val="000000"/>
                </a:solidFill>
                <a:effectLst/>
                <a:ea typeface="Calibri" panose="020F0502020204030204" pitchFamily="34" charset="0"/>
                <a:cs typeface="Arial" panose="020B0604020202020204"/>
              </a:rPr>
              <a:t>MOU</a:t>
            </a:r>
          </a:p>
          <a:p>
            <a:pPr>
              <a:lnSpc>
                <a:spcPct val="120000"/>
              </a:lnSpc>
            </a:pPr>
            <a:r>
              <a:rPr lang="en-CA" sz="3300" dirty="0">
                <a:solidFill>
                  <a:srgbClr val="000000"/>
                </a:solidFill>
                <a:ea typeface="Calibri" panose="020F0502020204030204" pitchFamily="34" charset="0"/>
                <a:cs typeface="Arial" panose="020B0604020202020204"/>
              </a:rPr>
              <a:t>AAFC or farm federations</a:t>
            </a:r>
          </a:p>
          <a:p>
            <a:pPr>
              <a:lnSpc>
                <a:spcPct val="120000"/>
              </a:lnSpc>
            </a:pPr>
            <a:r>
              <a:rPr lang="en-CA" sz="3300" dirty="0">
                <a:solidFill>
                  <a:srgbClr val="000000"/>
                </a:solidFill>
                <a:effectLst/>
                <a:ea typeface="Calibri" panose="020F0502020204030204" pitchFamily="34" charset="0"/>
                <a:cs typeface="Arial" panose="020B0604020202020204"/>
              </a:rPr>
              <a:t>Access to everyone or only certified technicians</a:t>
            </a:r>
          </a:p>
          <a:p>
            <a:pPr>
              <a:lnSpc>
                <a:spcPct val="120000"/>
              </a:lnSpc>
            </a:pPr>
            <a:r>
              <a:rPr lang="en-CA" sz="3300" dirty="0">
                <a:solidFill>
                  <a:srgbClr val="000000"/>
                </a:solidFill>
                <a:ea typeface="Calibri" panose="020F0502020204030204" pitchFamily="34" charset="0"/>
                <a:cs typeface="Arial" panose="020B0604020202020204"/>
              </a:rPr>
              <a:t>Avoid equipment with unduly difficult access, or with DEF/SCR</a:t>
            </a:r>
          </a:p>
          <a:p>
            <a:pPr marL="0" indent="0">
              <a:lnSpc>
                <a:spcPct val="120000"/>
              </a:lnSpc>
              <a:buNone/>
            </a:pPr>
            <a:endParaRPr lang="en-CA" sz="3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20000"/>
              </a:lnSpc>
              <a:buNone/>
            </a:pPr>
            <a:r>
              <a:rPr lang="en-CA" sz="3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Rational Position</a:t>
            </a:r>
          </a:p>
          <a:p>
            <a:pPr marL="0" indent="0">
              <a:lnSpc>
                <a:spcPct val="120000"/>
              </a:lnSpc>
              <a:buNone/>
            </a:pPr>
            <a:r>
              <a:rPr lang="en-CA" sz="3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variety of repair options in areas with long wait times and difficulty getting an OEM’s authorized repairer  </a:t>
            </a:r>
          </a:p>
          <a:p>
            <a:pPr marL="0" indent="0">
              <a:lnSpc>
                <a:spcPct val="120000"/>
              </a:lnSpc>
              <a:buNone/>
            </a:pPr>
            <a:r>
              <a:rPr lang="en-CA" sz="3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Delays in repairing agricultural equipment during peak harvesting time risks significant loss of income.</a:t>
            </a:r>
            <a:r>
              <a:rPr lang="en-CA" sz="3300" baseline="30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CA" sz="33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Removing barriers to installing 3rd-party parts increases availability and reduces the price of replacement parts, allowing customers to extend the lifespan of their products and equipment.</a:t>
            </a:r>
            <a:endParaRPr lang="en-CA" dirty="0">
              <a:solidFill>
                <a:srgbClr val="000000"/>
              </a:solidFill>
              <a:effectLst/>
              <a:ea typeface="Calibri" panose="020F0502020204030204" pitchFamily="34" charset="0"/>
              <a:cs typeface="Arial" panose="020B0604020202020204"/>
            </a:endParaRPr>
          </a:p>
        </p:txBody>
      </p:sp>
      <p:sp>
        <p:nvSpPr>
          <p:cNvPr id="5" name="Text Placeholder 4">
            <a:extLst>
              <a:ext uri="{FF2B5EF4-FFF2-40B4-BE49-F238E27FC236}">
                <a16:creationId xmlns:a16="http://schemas.microsoft.com/office/drawing/2014/main" id="{7CED5275-CFDA-4486-8F6B-66793BDAEF6E}"/>
              </a:ext>
            </a:extLst>
          </p:cNvPr>
          <p:cNvSpPr>
            <a:spLocks noGrp="1"/>
          </p:cNvSpPr>
          <p:nvPr>
            <p:ph type="body" sz="quarter" idx="14"/>
          </p:nvPr>
        </p:nvSpPr>
        <p:spPr/>
        <p:txBody>
          <a:bodyPr vert="horz" lIns="91440" tIns="45720" rIns="91440" bIns="45720" rtlCol="0" anchor="t">
            <a:normAutofit/>
          </a:bodyPr>
          <a:lstStyle/>
          <a:p>
            <a:r>
              <a:rPr lang="en-US" dirty="0">
                <a:cs typeface="Arial"/>
              </a:rPr>
              <a:t>How do we move forward</a:t>
            </a:r>
          </a:p>
        </p:txBody>
      </p:sp>
    </p:spTree>
    <p:extLst>
      <p:ext uri="{BB962C8B-B14F-4D97-AF65-F5344CB8AC3E}">
        <p14:creationId xmlns:p14="http://schemas.microsoft.com/office/powerpoint/2010/main" val="58702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34722-99EB-F999-E4AE-2BFB8DB02B50}"/>
              </a:ext>
            </a:extLst>
          </p:cNvPr>
          <p:cNvSpPr>
            <a:spLocks noGrp="1"/>
          </p:cNvSpPr>
          <p:nvPr>
            <p:ph type="body" idx="1"/>
          </p:nvPr>
        </p:nvSpPr>
        <p:spPr>
          <a:xfrm>
            <a:off x="1159933" y="1244600"/>
            <a:ext cx="9736667" cy="4891349"/>
          </a:xfrm>
        </p:spPr>
        <p:txBody>
          <a:bodyPr>
            <a:normAutofit/>
          </a:bodyPr>
          <a:lstStyle/>
          <a:p>
            <a:pPr marL="0" indent="0" algn="just">
              <a:lnSpc>
                <a:spcPct val="115000"/>
              </a:lnSpc>
              <a:spcAft>
                <a:spcPts val="865"/>
              </a:spcAft>
              <a:buNone/>
            </a:pP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Ss. 41.21(1) allows regulations to exclude any TPM or class of TPMs from prohibitions provided the TPMs unduly restrict competition in the aftermarket sector.</a:t>
            </a:r>
          </a:p>
          <a:p>
            <a:pPr marL="0" indent="0" algn="just">
              <a:lnSpc>
                <a:spcPct val="115000"/>
              </a:lnSpc>
              <a:spcAft>
                <a:spcPts val="865"/>
              </a:spcAft>
              <a:buNone/>
            </a:pP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Exceptions could apply to owners and ISOs, and to manufacture, import, distribution, sell or rent circumvention technology, devices or components to diagnose, maintain or repair</a:t>
            </a:r>
            <a:endParaRPr lang="en-CA" sz="1800" dirty="0">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Contract law, Consumer Protection law regarding warranties, access to replacement parts, will still be barriers for consumer and ISO diagnosis and repair. </a:t>
            </a:r>
          </a:p>
          <a:p>
            <a:pPr marL="0" indent="0">
              <a:buNone/>
            </a:pPr>
            <a:r>
              <a:rPr lang="en-CA"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The </a:t>
            </a: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copyright framework can complement efforts, including enforcement of the </a:t>
            </a:r>
            <a:r>
              <a:rPr lang="en-CA" sz="1800"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Competition Act</a:t>
            </a:r>
            <a:r>
              <a:rPr lang="en-CA"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and legislative changes at the provincial level: </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lvl="1">
              <a:spcBef>
                <a:spcPts val="1200"/>
              </a:spcBef>
              <a:buAutoNum type="arabicParenR"/>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creates a level playing field between ISOs and OEMs’ preferred repairers; </a:t>
            </a:r>
          </a:p>
          <a:p>
            <a:pPr lvl="1">
              <a:spcBef>
                <a:spcPts val="1200"/>
              </a:spcBef>
              <a:buAutoNum type="arabicParenR"/>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provides choice to owners for self-repair or repair by their preferred third party; and </a:t>
            </a:r>
          </a:p>
          <a:p>
            <a:pPr lvl="1">
              <a:spcBef>
                <a:spcPts val="1200"/>
              </a:spcBef>
              <a:buAutoNum type="arabicParenR"/>
            </a:pPr>
            <a:r>
              <a:rPr lang="en-CA"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enables use non-OEM replacement parts.</a:t>
            </a: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65"/>
              </a:spcAft>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77246A0-39AA-39D6-1239-12A8682CAAFA}"/>
              </a:ext>
            </a:extLst>
          </p:cNvPr>
          <p:cNvSpPr>
            <a:spLocks noGrp="1"/>
          </p:cNvSpPr>
          <p:nvPr>
            <p:ph type="body" sz="quarter" idx="13"/>
          </p:nvPr>
        </p:nvSpPr>
        <p:spPr/>
        <p:txBody>
          <a:bodyPr/>
          <a:lstStyle/>
          <a:p>
            <a:endParaRPr lang="en-CA"/>
          </a:p>
        </p:txBody>
      </p:sp>
      <p:sp>
        <p:nvSpPr>
          <p:cNvPr id="5" name="Text Placeholder 4">
            <a:extLst>
              <a:ext uri="{FF2B5EF4-FFF2-40B4-BE49-F238E27FC236}">
                <a16:creationId xmlns:a16="http://schemas.microsoft.com/office/drawing/2014/main" id="{E6AA1768-3149-C2E8-8558-B8254AD5C70B}"/>
              </a:ext>
            </a:extLst>
          </p:cNvPr>
          <p:cNvSpPr>
            <a:spLocks noGrp="1"/>
          </p:cNvSpPr>
          <p:nvPr>
            <p:ph type="body" sz="quarter" idx="14"/>
          </p:nvPr>
        </p:nvSpPr>
        <p:spPr/>
        <p:txBody>
          <a:bodyPr/>
          <a:lstStyle/>
          <a:p>
            <a:r>
              <a:rPr lang="en-CA" sz="3200" i="1" dirty="0">
                <a:solidFill>
                  <a:srgbClr val="333333"/>
                </a:solidFill>
                <a:latin typeface="Arial" panose="020B0604020202020204" pitchFamily="34" charset="0"/>
                <a:ea typeface="Times New Roman" panose="02020603050405020304" pitchFamily="18" charset="0"/>
                <a:cs typeface="Arial" panose="020B0604020202020204" pitchFamily="34" charset="0"/>
              </a:rPr>
              <a:t>Copyright Act  amendments</a:t>
            </a:r>
            <a:endParaRPr lang="en-CA" dirty="0"/>
          </a:p>
        </p:txBody>
      </p:sp>
    </p:spTree>
    <p:extLst>
      <p:ext uri="{BB962C8B-B14F-4D97-AF65-F5344CB8AC3E}">
        <p14:creationId xmlns:p14="http://schemas.microsoft.com/office/powerpoint/2010/main" val="2356053765"/>
      </p:ext>
    </p:extLst>
  </p:cSld>
  <p:clrMapOvr>
    <a:masterClrMapping/>
  </p:clrMapOvr>
</p:sld>
</file>

<file path=ppt/theme/theme1.xml><?xml version="1.0" encoding="utf-8"?>
<a:theme xmlns:a="http://schemas.openxmlformats.org/drawingml/2006/main" name="1_Custom Design">
  <a:themeElements>
    <a:clrScheme name="OFA Brand Colours">
      <a:dk1>
        <a:srgbClr val="000000"/>
      </a:dk1>
      <a:lt1>
        <a:srgbClr val="FFFFFF"/>
      </a:lt1>
      <a:dk2>
        <a:srgbClr val="4D4D4F"/>
      </a:dk2>
      <a:lt2>
        <a:srgbClr val="E7E6E6"/>
      </a:lt2>
      <a:accent1>
        <a:srgbClr val="ED1B2F"/>
      </a:accent1>
      <a:accent2>
        <a:srgbClr val="506972"/>
      </a:accent2>
      <a:accent3>
        <a:srgbClr val="C5B22F"/>
      </a:accent3>
      <a:accent4>
        <a:srgbClr val="EC9B2D"/>
      </a:accent4>
      <a:accent5>
        <a:srgbClr val="E2E28C"/>
      </a:accent5>
      <a:accent6>
        <a:srgbClr val="425C3B"/>
      </a:accent6>
      <a:hlink>
        <a:srgbClr val="A9A9A9"/>
      </a:hlink>
      <a:folHlink>
        <a:srgbClr val="2F44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A General June2021 (1)" id="{FD73D304-D5C5-47C6-B27E-CFBF5CCF77CD}" vid="{F0B4FFEC-2594-47BB-9C27-0AAB8A8789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OFA General_Template_ June2021_Ian</Template>
  <TotalTime>17357</TotalTime>
  <Words>1645</Words>
  <Application>Microsoft Office PowerPoint</Application>
  <PresentationFormat>Widescreen</PresentationFormat>
  <Paragraphs>114</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to Repair</dc:title>
  <dc:creator>Ian Nokes</dc:creator>
  <cp:lastModifiedBy>Kelly Alves</cp:lastModifiedBy>
  <cp:revision>9</cp:revision>
  <cp:lastPrinted>2021-04-28T09:15:57Z</cp:lastPrinted>
  <dcterms:created xsi:type="dcterms:W3CDTF">2023-02-08T18:00:55Z</dcterms:created>
  <dcterms:modified xsi:type="dcterms:W3CDTF">2023-03-06T19:22:01Z</dcterms:modified>
</cp:coreProperties>
</file>