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9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2" r:id="rId14"/>
    <p:sldId id="262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8E82"/>
    <a:srgbClr val="DEE089"/>
    <a:srgbClr val="D82332"/>
    <a:srgbClr val="FFFFFF"/>
    <a:srgbClr val="C18024"/>
    <a:srgbClr val="4E6F32"/>
    <a:srgbClr val="F4B451"/>
    <a:srgbClr val="BDAB35"/>
    <a:srgbClr val="506A73"/>
    <a:srgbClr val="D92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B12516-1AC0-654A-AC82-FAB62B2245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7AC966-E417-C949-BA32-64CF70E65A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12A26-71B8-E940-987F-0C0FB882BC7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EEA055-0AC5-4940-AB1A-4C90535041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EADF68-68DB-AC4F-979E-CA9D12DB22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F70BF-BFFC-D541-A47B-D955C7F35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9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EAC8E-00F0-8249-8DDA-19370ECF00B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DE0C2-DAAE-B549-AF93-11BAC5616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24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Canadian Agricultural Partnership provides cost-share funding for key priority areas, which include: research and innovation, economic development, environmental stewardship and protection and assurance.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DE0C2-DAAE-B549-AF93-11BAC5616D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66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al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6A10BAA-9C73-A848-AFF5-2A6AF5D75EBE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D21F59D-D870-2548-86E1-FEC030944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3403" y="3001527"/>
            <a:ext cx="7264398" cy="2147346"/>
          </a:xfrm>
          <a:prstGeom prst="roundRect">
            <a:avLst/>
          </a:prstGeom>
          <a:solidFill>
            <a:schemeClr val="bg1">
              <a:alpha val="61000"/>
            </a:schemeClr>
          </a:solidFill>
        </p:spPr>
        <p:txBody>
          <a:bodyPr vert="horz" wrap="square" lIns="46800" tIns="180000" rIns="1080000" bIns="180000" rtlCol="0" anchor="ctr">
            <a:spAutoFit/>
          </a:bodyPr>
          <a:lstStyle>
            <a:lvl1pPr algn="r" fontAlgn="ctr">
              <a:lnSpc>
                <a:spcPts val="6040"/>
              </a:lnSpc>
              <a:spcBef>
                <a:spcPts val="0"/>
              </a:spcBef>
              <a:spcAft>
                <a:spcPts val="3600"/>
              </a:spcAft>
              <a:defRPr/>
            </a:lvl1pPr>
          </a:lstStyle>
          <a:p>
            <a:r>
              <a:rPr lang="en-US"/>
              <a:t>Click to edit</a:t>
            </a:r>
            <a:br>
              <a:rPr lang="en-US"/>
            </a:b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45F438E-DA12-A641-A4ED-29E54C9301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3402" y="4343400"/>
            <a:ext cx="6149973" cy="544658"/>
          </a:xfrm>
        </p:spPr>
        <p:txBody>
          <a:bodyPr anchor="b" anchorCtr="0">
            <a:sp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en-US"/>
              <a:t>Sub-title here.</a:t>
            </a:r>
          </a:p>
        </p:txBody>
      </p:sp>
    </p:spTree>
    <p:extLst>
      <p:ext uri="{BB962C8B-B14F-4D97-AF65-F5344CB8AC3E}">
        <p14:creationId xmlns:p14="http://schemas.microsoft.com/office/powerpoint/2010/main" val="4277760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8CF08214-19E7-4045-877E-5E3506C95D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397565" y="951333"/>
            <a:ext cx="12145869" cy="1018339"/>
          </a:xfrm>
          <a:prstGeom prst="roundRect">
            <a:avLst/>
          </a:prstGeom>
          <a:solidFill>
            <a:srgbClr val="958E82">
              <a:alpha val="40000"/>
            </a:srgbClr>
          </a:solidFill>
        </p:spPr>
        <p:txBody>
          <a:bodyPr wrap="square" lIns="810000" tIns="90000" rIns="90000" bIns="90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Sub-title text box </a:t>
            </a:r>
          </a:p>
          <a:p>
            <a:pPr lvl="0"/>
            <a:r>
              <a:rPr lang="en-US"/>
              <a:t>(text box adjusts to fit text)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B2AC1-1FFE-6647-A4F6-248C314FB4B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38623" y="2326512"/>
            <a:ext cx="8009681" cy="3809437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Bullet point text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B0B78C94-9D08-A543-9535-CA488EF75A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417" y="-399784"/>
            <a:ext cx="1197898" cy="1113738"/>
          </a:xfrm>
          <a:prstGeom prst="roundRect">
            <a:avLst/>
          </a:prstGeom>
          <a:solidFill>
            <a:srgbClr val="FF0000"/>
          </a:solidFill>
        </p:spPr>
        <p:txBody>
          <a:bodyPr wrap="none" lIns="90000" tIns="540000" rIns="90000" bIns="18000">
            <a:sp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Intro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7F206BA-BDD6-B54C-B041-7D067178CA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54200" y="163513"/>
            <a:ext cx="7569200" cy="55086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Add Title - Intro Title</a:t>
            </a:r>
          </a:p>
        </p:txBody>
      </p:sp>
    </p:spTree>
    <p:extLst>
      <p:ext uri="{BB962C8B-B14F-4D97-AF65-F5344CB8AC3E}">
        <p14:creationId xmlns:p14="http://schemas.microsoft.com/office/powerpoint/2010/main" val="2075565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llable Slide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B0B78C94-9D08-A543-9535-CA488EF75A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417" y="-399784"/>
            <a:ext cx="1262264" cy="1113738"/>
          </a:xfrm>
          <a:prstGeom prst="roundRect">
            <a:avLst/>
          </a:prstGeom>
          <a:solidFill>
            <a:srgbClr val="FF0000"/>
          </a:solidFill>
        </p:spPr>
        <p:txBody>
          <a:bodyPr wrap="none" lIns="90000" tIns="540000" rIns="90000" bIns="18000">
            <a:sp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B2AC1-1FFE-6647-A4F6-248C314FB4B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6567" y="2284397"/>
            <a:ext cx="11294887" cy="3214944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Bullet point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96CA97-816F-8846-AED3-A0CCF1876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92002" y="94514"/>
            <a:ext cx="7285055" cy="61295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Title - Fillable Slide Content A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8CF08214-19E7-4045-877E-5E3506C95D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374415" y="951333"/>
            <a:ext cx="12145869" cy="920422"/>
          </a:xfrm>
          <a:prstGeom prst="rect">
            <a:avLst/>
          </a:prstGeom>
          <a:noFill/>
        </p:spPr>
        <p:txBody>
          <a:bodyPr wrap="square" lIns="810000" tIns="90000" rIns="90000" bIns="90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Body text box,</a:t>
            </a:r>
          </a:p>
          <a:p>
            <a:pPr lvl="0"/>
            <a:r>
              <a:rPr lang="en-US"/>
              <a:t>(text box adjusts to fit text)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1EE16616-A858-3740-B6F4-D5CCBD0E07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57458" y="2248367"/>
            <a:ext cx="2911109" cy="2794712"/>
          </a:xfrm>
          <a:prstGeom prst="roundRect">
            <a:avLst/>
          </a:prstGeom>
          <a:solidFill>
            <a:srgbClr val="958E82"/>
          </a:solidFill>
        </p:spPr>
        <p:txBody>
          <a:bodyPr wrap="square" lIns="90000" tIns="90000" rIns="810000" bIns="90000" anchor="ctr" anchorCtr="0">
            <a:spAutoFit/>
          </a:bodyPr>
          <a:lstStyle>
            <a:lvl1pPr marL="0" indent="0" algn="r"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Call out text box.</a:t>
            </a:r>
          </a:p>
          <a:p>
            <a:pPr lvl="0"/>
            <a:r>
              <a:rPr lang="en-US"/>
              <a:t>(text box adjusts to fit text</a:t>
            </a:r>
          </a:p>
        </p:txBody>
      </p:sp>
    </p:spTree>
    <p:extLst>
      <p:ext uri="{BB962C8B-B14F-4D97-AF65-F5344CB8AC3E}">
        <p14:creationId xmlns:p14="http://schemas.microsoft.com/office/powerpoint/2010/main" val="283892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able Slide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B0B78C94-9D08-A543-9535-CA488EF75A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417" y="-399784"/>
            <a:ext cx="1262264" cy="1113738"/>
          </a:xfrm>
          <a:prstGeom prst="roundRect">
            <a:avLst/>
          </a:prstGeom>
          <a:solidFill>
            <a:srgbClr val="FF0000"/>
          </a:solidFill>
        </p:spPr>
        <p:txBody>
          <a:bodyPr wrap="none" lIns="90000" tIns="540000" rIns="90000" bIns="18000">
            <a:sp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B2AC1-1FFE-6647-A4F6-248C314FB4B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6425" y="2694177"/>
            <a:ext cx="6789327" cy="328664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96CA97-816F-8846-AED3-A0CCF1876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92002" y="94514"/>
            <a:ext cx="7285055" cy="61295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Title - Fillable Slide Content B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4613458-DC2C-AF48-80F2-7281CEA2DC68}"/>
              </a:ext>
            </a:extLst>
          </p:cNvPr>
          <p:cNvSpPr txBox="1">
            <a:spLocks/>
          </p:cNvSpPr>
          <p:nvPr userDrawn="1"/>
        </p:nvSpPr>
        <p:spPr>
          <a:xfrm>
            <a:off x="10098157" y="2817033"/>
            <a:ext cx="1749288" cy="14236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8CF08214-19E7-4045-877E-5E3506C95D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397565" y="1298575"/>
            <a:ext cx="7879007" cy="1078497"/>
          </a:xfrm>
          <a:prstGeom prst="roundRect">
            <a:avLst/>
          </a:prstGeom>
          <a:solidFill>
            <a:srgbClr val="958E82">
              <a:alpha val="40000"/>
            </a:srgbClr>
          </a:solidFill>
        </p:spPr>
        <p:txBody>
          <a:bodyPr wrap="square" lIns="810000" tIns="90000" rIns="90000" bIns="90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Sub-title text box.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((text box adjusts to fit text)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10914E3-A391-BE49-B133-6DA50147B776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7798942" y="2240108"/>
            <a:ext cx="5660014" cy="3740714"/>
          </a:xfrm>
          <a:prstGeom prst="roundRect">
            <a:avLst/>
          </a:prstGeom>
        </p:spPr>
        <p:txBody>
          <a:bodyPr wrap="none">
            <a:noAutofit/>
          </a:bodyPr>
          <a:lstStyle>
            <a:lvl1pPr marL="0" indent="0">
              <a:buNone/>
              <a:defRPr sz="3200">
                <a:noFill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3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B0B78C94-9D08-A543-9535-CA488EF75A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417" y="-399784"/>
            <a:ext cx="2882783" cy="1113738"/>
          </a:xfrm>
          <a:prstGeom prst="roundRect">
            <a:avLst/>
          </a:prstGeom>
          <a:solidFill>
            <a:srgbClr val="FF0000"/>
          </a:solidFill>
        </p:spPr>
        <p:txBody>
          <a:bodyPr wrap="none" lIns="90000" tIns="540000" rIns="90000" bIns="18000">
            <a:sp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Future Focus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B2AC1-1FFE-6647-A4F6-248C314FB4B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6425" y="972274"/>
            <a:ext cx="11391020" cy="885371"/>
          </a:xfrm>
          <a:prstGeom prst="rect">
            <a:avLst/>
          </a:prstGeom>
        </p:spPr>
        <p:txBody>
          <a:bodyPr numCol="2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dirty="0"/>
            </a:lvl1pPr>
          </a:lstStyle>
          <a:p>
            <a:r>
              <a:rPr lang="en-CA" sz="2400"/>
              <a:t>Body text, 2 column layout.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2400"/>
              <a:t>				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2400"/>
              <a:t>Body text, 2 column layout.</a:t>
            </a:r>
          </a:p>
          <a:p>
            <a:endParaRPr lang="en-CA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96CA97-816F-8846-AED3-A0CCF1876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6200" y="94514"/>
            <a:ext cx="5840857" cy="61295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Title - Title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4613458-DC2C-AF48-80F2-7281CEA2DC68}"/>
              </a:ext>
            </a:extLst>
          </p:cNvPr>
          <p:cNvSpPr txBox="1">
            <a:spLocks/>
          </p:cNvSpPr>
          <p:nvPr userDrawn="1"/>
        </p:nvSpPr>
        <p:spPr>
          <a:xfrm>
            <a:off x="10098157" y="2817033"/>
            <a:ext cx="1749288" cy="14236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>
                <a:solidFill>
                  <a:schemeClr val="bg1"/>
                </a:solidFill>
              </a:rPr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1F4664-2825-3E48-90AF-37E1E59F19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9182" y="5181922"/>
            <a:ext cx="1611244" cy="122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06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B0B78C94-9D08-A543-9535-CA488EF75A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417" y="-399784"/>
            <a:ext cx="2504825" cy="1113738"/>
          </a:xfrm>
          <a:prstGeom prst="roundRect">
            <a:avLst/>
          </a:prstGeom>
          <a:solidFill>
            <a:srgbClr val="FF0000"/>
          </a:solidFill>
        </p:spPr>
        <p:txBody>
          <a:bodyPr wrap="none" lIns="90000" tIns="540000" rIns="90000" bIns="18000">
            <a:sp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B2AC1-1FFE-6647-A4F6-248C314FB4B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6567" y="1107249"/>
            <a:ext cx="11294887" cy="20800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Body copy text, 1 column.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96CA97-816F-8846-AED3-A0CCF1876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58242" y="94514"/>
            <a:ext cx="6218815" cy="61295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Title - Title</a:t>
            </a:r>
          </a:p>
        </p:txBody>
      </p:sp>
    </p:spTree>
    <p:extLst>
      <p:ext uri="{BB962C8B-B14F-4D97-AF65-F5344CB8AC3E}">
        <p14:creationId xmlns:p14="http://schemas.microsoft.com/office/powerpoint/2010/main" val="2934447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3F28B4-7354-3544-AD24-F1500CE193A6}"/>
              </a:ext>
            </a:extLst>
          </p:cNvPr>
          <p:cNvSpPr/>
          <p:nvPr userDrawn="1"/>
        </p:nvSpPr>
        <p:spPr>
          <a:xfrm>
            <a:off x="864" y="6678602"/>
            <a:ext cx="12192001" cy="1906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A6BF1D-5EFA-8248-BBAA-C13E516111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05482" y="140401"/>
            <a:ext cx="2093958" cy="67088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C9BF1C2-E2B1-D94F-B51B-7E790884D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68D82CF-5441-904F-A46F-955AC101A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DE87C6D-A9E0-3D4C-B58C-D4C821365E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27A89-D7A3-4543-B3F2-88116666FCD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CB8C0E0-EAF1-4249-8869-0474BD879F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FBBF5E-73B9-D54C-9EAE-BFBC05167C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05FA0-E8F5-B240-AE59-1182D980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7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4" r:id="rId2"/>
    <p:sldLayoutId id="2147483705" r:id="rId3"/>
    <p:sldLayoutId id="2147483706" r:id="rId4"/>
    <p:sldLayoutId id="2147483707" r:id="rId5"/>
    <p:sldLayoutId id="214748370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F91B93-68EA-A944-9CCE-F779125C4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68" t="14549" b="9569"/>
          <a:stretch/>
        </p:blipFill>
        <p:spPr>
          <a:xfrm>
            <a:off x="0" y="16771"/>
            <a:ext cx="12192000" cy="6646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3889B7-96E5-6443-B06D-CC887168F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999" y="488469"/>
            <a:ext cx="3967253" cy="12710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084EDA-D5F3-594F-9416-71F6BD64EFDF}"/>
              </a:ext>
            </a:extLst>
          </p:cNvPr>
          <p:cNvSpPr/>
          <p:nvPr/>
        </p:nvSpPr>
        <p:spPr>
          <a:xfrm>
            <a:off x="864" y="6663104"/>
            <a:ext cx="12192001" cy="1906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347865-9410-CB4A-8B3C-76698B7D0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8048" y="2575880"/>
            <a:ext cx="7789753" cy="2998643"/>
          </a:xfrm>
        </p:spPr>
        <p:txBody>
          <a:bodyPr/>
          <a:lstStyle/>
          <a:p>
            <a:r>
              <a:rPr lang="en-US" dirty="0"/>
              <a:t>PAC Input on NPF Discussions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0E74DE-7F31-7443-B6B5-EE46BF8A7A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8047" y="4802777"/>
            <a:ext cx="7007383" cy="466281"/>
          </a:xfrm>
        </p:spPr>
        <p:txBody>
          <a:bodyPr/>
          <a:lstStyle/>
          <a:p>
            <a:r>
              <a:rPr lang="en-US" sz="2700" dirty="0"/>
              <a:t>Highlights from August 2021 PAC meeting </a:t>
            </a:r>
          </a:p>
        </p:txBody>
      </p:sp>
    </p:spTree>
    <p:extLst>
      <p:ext uri="{BB962C8B-B14F-4D97-AF65-F5344CB8AC3E}">
        <p14:creationId xmlns:p14="http://schemas.microsoft.com/office/powerpoint/2010/main" val="2262045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EF812B-D8E8-410B-BF04-BB5ABC801D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397565" y="951333"/>
            <a:ext cx="12145869" cy="609716"/>
          </a:xfrm>
        </p:spPr>
        <p:txBody>
          <a:bodyPr/>
          <a:lstStyle/>
          <a:p>
            <a:r>
              <a:rPr lang="en-US" dirty="0"/>
              <a:t>Question 1: What are the main business risks challenging farm operations?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93BAC-01AA-47D7-92D0-D09837ED9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417" y="2326512"/>
            <a:ext cx="11294887" cy="3809437"/>
          </a:xfrm>
        </p:spPr>
        <p:txBody>
          <a:bodyPr>
            <a:normAutofit fontScale="92500" lnSpcReduction="20000"/>
          </a:bodyPr>
          <a:lstStyle/>
          <a:p>
            <a:r>
              <a:rPr lang="en-CA" dirty="0"/>
              <a:t>Climate Change &amp; extreme weather</a:t>
            </a:r>
          </a:p>
          <a:p>
            <a:r>
              <a:rPr lang="en-US" dirty="0"/>
              <a:t>Succession: bringing in new generation</a:t>
            </a:r>
          </a:p>
          <a:p>
            <a:r>
              <a:rPr lang="en-CA" dirty="0"/>
              <a:t>Financing</a:t>
            </a:r>
          </a:p>
          <a:p>
            <a:r>
              <a:rPr lang="en-CA" dirty="0"/>
              <a:t>Input costs</a:t>
            </a:r>
          </a:p>
          <a:p>
            <a:r>
              <a:rPr lang="en-CA" dirty="0"/>
              <a:t>Trade disputes</a:t>
            </a:r>
          </a:p>
          <a:p>
            <a:r>
              <a:rPr lang="en-CA" dirty="0"/>
              <a:t>Land use planning challenges</a:t>
            </a:r>
          </a:p>
          <a:p>
            <a:r>
              <a:rPr lang="en-CA" dirty="0"/>
              <a:t>Labour challenges</a:t>
            </a:r>
          </a:p>
          <a:p>
            <a:r>
              <a:rPr lang="en-US" dirty="0"/>
              <a:t>Lack of service/access to inputs</a:t>
            </a:r>
          </a:p>
          <a:p>
            <a:r>
              <a:rPr lang="en-US" dirty="0"/>
              <a:t>Public trust</a:t>
            </a:r>
          </a:p>
          <a:p>
            <a:r>
              <a:rPr lang="en-US" dirty="0"/>
              <a:t>Changing consumer preferences</a:t>
            </a:r>
          </a:p>
          <a:p>
            <a:r>
              <a:rPr lang="en-US" dirty="0"/>
              <a:t>Market change/disruptions</a:t>
            </a:r>
          </a:p>
          <a:p>
            <a:r>
              <a:rPr lang="en-US" dirty="0"/>
              <a:t>Unexpected gov’t policy interventions</a:t>
            </a:r>
          </a:p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3F081-18EF-49CA-9D74-190CE819A4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1DCBC9-D845-4D14-840A-B8E3333C64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we heard- Session 2</a:t>
            </a:r>
          </a:p>
        </p:txBody>
      </p:sp>
    </p:spTree>
    <p:extLst>
      <p:ext uri="{BB962C8B-B14F-4D97-AF65-F5344CB8AC3E}">
        <p14:creationId xmlns:p14="http://schemas.microsoft.com/office/powerpoint/2010/main" val="3201530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EF812B-D8E8-410B-BF04-BB5ABC801D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397565" y="951333"/>
            <a:ext cx="12330032" cy="1324806"/>
          </a:xfrm>
        </p:spPr>
        <p:txBody>
          <a:bodyPr/>
          <a:lstStyle/>
          <a:p>
            <a:r>
              <a:rPr lang="en-US" sz="2100" dirty="0"/>
              <a:t>Question 2: Do the existing government Business Risk Management (BRM) programs provide farm operations with adequate tools to mitigate these business risks?</a:t>
            </a:r>
          </a:p>
          <a:p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93BAC-01AA-47D7-92D0-D09837ED9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417" y="2326512"/>
            <a:ext cx="11294887" cy="38094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Area farmers not using a lot of BRM programs because difficult/expensive</a:t>
            </a:r>
          </a:p>
          <a:p>
            <a:r>
              <a:rPr lang="en-US" dirty="0"/>
              <a:t>Programs are lacking, need to take fluctuations into better account</a:t>
            </a:r>
          </a:p>
          <a:p>
            <a:r>
              <a:rPr lang="en-US" dirty="0"/>
              <a:t>Agri-Stability – very difficult to get into, apply, uncertain results</a:t>
            </a:r>
          </a:p>
          <a:p>
            <a:r>
              <a:rPr lang="en-US" dirty="0"/>
              <a:t>Best program is Agri-Invest, under funded</a:t>
            </a:r>
          </a:p>
          <a:p>
            <a:r>
              <a:rPr lang="en-US" dirty="0"/>
              <a:t>Programs don’t work for diversified farmers</a:t>
            </a:r>
          </a:p>
          <a:p>
            <a:r>
              <a:rPr lang="en-US" dirty="0"/>
              <a:t>Crop insurance typically works well, but doesn’t cover wildlife damage</a:t>
            </a:r>
          </a:p>
          <a:p>
            <a:r>
              <a:rPr lang="en-US" dirty="0"/>
              <a:t>30% margin decline in </a:t>
            </a:r>
            <a:r>
              <a:rPr lang="en-US" dirty="0" err="1"/>
              <a:t>AgStab</a:t>
            </a:r>
            <a:r>
              <a:rPr lang="en-US" dirty="0"/>
              <a:t> too deep</a:t>
            </a:r>
          </a:p>
          <a:p>
            <a:r>
              <a:rPr lang="en-US" dirty="0"/>
              <a:t>Programs don’t cover today’s risks and certainly won’t cover tomorrows.</a:t>
            </a:r>
          </a:p>
          <a:p>
            <a:r>
              <a:rPr lang="en-US" dirty="0"/>
              <a:t>Timeliness - it is tricky to wait for a year or more to receive payments in a bad year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3F081-18EF-49CA-9D74-190CE819A4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1DCBC9-D845-4D14-840A-B8E3333C64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we heard- Session 2</a:t>
            </a:r>
          </a:p>
        </p:txBody>
      </p:sp>
    </p:spTree>
    <p:extLst>
      <p:ext uri="{BB962C8B-B14F-4D97-AF65-F5344CB8AC3E}">
        <p14:creationId xmlns:p14="http://schemas.microsoft.com/office/powerpoint/2010/main" val="2684259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EF812B-D8E8-410B-BF04-BB5ABC801D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397565" y="951333"/>
            <a:ext cx="12330032" cy="916183"/>
          </a:xfrm>
        </p:spPr>
        <p:txBody>
          <a:bodyPr/>
          <a:lstStyle/>
          <a:p>
            <a:r>
              <a:rPr lang="en-US" sz="2100" dirty="0"/>
              <a:t>Question 3: How could governments better assist farm operations facing these business</a:t>
            </a:r>
          </a:p>
          <a:p>
            <a:r>
              <a:rPr lang="en-US" sz="2100" dirty="0"/>
              <a:t>risks?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93BAC-01AA-47D7-92D0-D09837ED9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417" y="2326512"/>
            <a:ext cx="11294887" cy="3809437"/>
          </a:xfrm>
        </p:spPr>
        <p:txBody>
          <a:bodyPr>
            <a:normAutofit/>
          </a:bodyPr>
          <a:lstStyle/>
          <a:p>
            <a:r>
              <a:rPr lang="en-US" dirty="0"/>
              <a:t>R&amp;D funding for current and future challenges</a:t>
            </a:r>
          </a:p>
          <a:p>
            <a:r>
              <a:rPr lang="en-US" dirty="0"/>
              <a:t>More support for varieties and breeding/crop development</a:t>
            </a:r>
          </a:p>
          <a:p>
            <a:r>
              <a:rPr lang="en-US" dirty="0"/>
              <a:t>Prices being compared province wide, this doesn’t take regional differences into account</a:t>
            </a:r>
          </a:p>
          <a:p>
            <a:r>
              <a:rPr lang="en-US" dirty="0"/>
              <a:t>Compensate for wildlife damage </a:t>
            </a:r>
          </a:p>
          <a:p>
            <a:r>
              <a:rPr lang="en-US" dirty="0"/>
              <a:t>Need to update understanding of current challenges and technologies</a:t>
            </a:r>
          </a:p>
          <a:p>
            <a:r>
              <a:rPr lang="en-US" dirty="0"/>
              <a:t>Need to support more processing</a:t>
            </a:r>
          </a:p>
          <a:p>
            <a:r>
              <a:rPr lang="en-US" dirty="0"/>
              <a:t>Need to support farm </a:t>
            </a:r>
            <a:r>
              <a:rPr lang="en-US" dirty="0" err="1"/>
              <a:t>labour</a:t>
            </a:r>
            <a:r>
              <a:rPr lang="en-US" dirty="0"/>
              <a:t> </a:t>
            </a:r>
          </a:p>
          <a:p>
            <a:r>
              <a:rPr lang="en-US" dirty="0"/>
              <a:t>Support diversified farm income like </a:t>
            </a:r>
            <a:r>
              <a:rPr lang="en-US" dirty="0" err="1"/>
              <a:t>agri</a:t>
            </a:r>
            <a:r>
              <a:rPr lang="en-US" dirty="0"/>
              <a:t>-tourism</a:t>
            </a:r>
          </a:p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3F081-18EF-49CA-9D74-190CE819A4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1DCBC9-D845-4D14-840A-B8E3333C64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we heard- Session 2</a:t>
            </a:r>
          </a:p>
        </p:txBody>
      </p:sp>
    </p:spTree>
    <p:extLst>
      <p:ext uri="{BB962C8B-B14F-4D97-AF65-F5344CB8AC3E}">
        <p14:creationId xmlns:p14="http://schemas.microsoft.com/office/powerpoint/2010/main" val="3048254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3250E0-6DE1-4DF5-8CA9-889DD0013B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397565" y="951333"/>
            <a:ext cx="12145869" cy="1426961"/>
          </a:xfrm>
        </p:spPr>
        <p:txBody>
          <a:bodyPr/>
          <a:lstStyle/>
          <a:p>
            <a:r>
              <a:rPr lang="en-US" dirty="0"/>
              <a:t>Question 4: In addition to (or instead of) participating in government BRM programs, how are</a:t>
            </a:r>
          </a:p>
          <a:p>
            <a:r>
              <a:rPr lang="en-US" dirty="0"/>
              <a:t>farm operations managing these business risks?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229D5-6998-4ABB-92DA-4DBB2BE6A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417" y="2511613"/>
            <a:ext cx="8009681" cy="3809437"/>
          </a:xfrm>
        </p:spPr>
        <p:txBody>
          <a:bodyPr/>
          <a:lstStyle/>
          <a:p>
            <a:r>
              <a:rPr lang="en-US" dirty="0"/>
              <a:t>Farmers renting extra land in north in place of crop insurance</a:t>
            </a:r>
          </a:p>
          <a:p>
            <a:r>
              <a:rPr lang="en-US" dirty="0"/>
              <a:t>Private crop insurance</a:t>
            </a:r>
          </a:p>
          <a:p>
            <a:r>
              <a:rPr lang="en-US" dirty="0"/>
              <a:t>Crop rotations, diversification, soil management techniques</a:t>
            </a:r>
          </a:p>
          <a:p>
            <a:r>
              <a:rPr lang="en-US" dirty="0"/>
              <a:t>Crop farmers diversify to spread their risk across different crops or diversify with livestock</a:t>
            </a:r>
          </a:p>
          <a:p>
            <a:r>
              <a:rPr lang="en-US" dirty="0"/>
              <a:t>Many farmers have off farm jobs</a:t>
            </a:r>
          </a:p>
          <a:p>
            <a:r>
              <a:rPr lang="en-US" dirty="0"/>
              <a:t>Forward contract crops, marketing plans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75B21C-5ED9-4440-A05C-FBE6DFDF4B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32DA70-A6DA-4604-BBBB-5F238C297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we heard- Session 2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58046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5712C-F425-4C5E-B2FA-08ABBA92A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155" y="1267486"/>
            <a:ext cx="11214150" cy="4868464"/>
          </a:xfrm>
        </p:spPr>
        <p:txBody>
          <a:bodyPr/>
          <a:lstStyle/>
          <a:p>
            <a:r>
              <a:rPr lang="en-US" dirty="0"/>
              <a:t>The discussion and recommendations were discussed by the board and will ultimately help inform OFAs advocacy around the NPF</a:t>
            </a:r>
          </a:p>
          <a:p>
            <a:endParaRPr lang="en-US" dirty="0"/>
          </a:p>
          <a:p>
            <a:r>
              <a:rPr lang="en-US" dirty="0"/>
              <a:t>Gave staff a clearer sense of the issues and holes within the current framework. What works, what doesn’t and what needs to change</a:t>
            </a:r>
          </a:p>
          <a:p>
            <a:endParaRPr lang="en-US" dirty="0"/>
          </a:p>
          <a:p>
            <a:r>
              <a:rPr lang="en-US" dirty="0"/>
              <a:t>A letter was sent to OMAFRA highlighting the issues and changes that were discussed at the PAC meeting</a:t>
            </a:r>
          </a:p>
          <a:p>
            <a:endParaRPr lang="en-US" dirty="0"/>
          </a:p>
          <a:p>
            <a:r>
              <a:rPr lang="en-US" dirty="0"/>
              <a:t>PAC comments resulted in specific program recommendations. For example asking OMAFRA to explore how BRM programs could better serve diversified farm operations.</a:t>
            </a:r>
          </a:p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01B323-5C28-459E-8E9A-6144B3C9B7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C7CA0-826A-4260-BF48-6DCC26E875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Impact of PAC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62342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223C4A-9D19-4D58-B34D-38EC2F8B80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397565" y="951333"/>
            <a:ext cx="12145869" cy="609716"/>
          </a:xfrm>
        </p:spPr>
        <p:txBody>
          <a:bodyPr/>
          <a:lstStyle/>
          <a:p>
            <a:r>
              <a:rPr lang="en-US" dirty="0"/>
              <a:t>Questions?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4B63D-2E67-4E87-A585-AB6DAF972D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C52E13-699B-46C2-93C2-91C5738D8A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Thank You	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80866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E623965-FCE5-8847-80E1-09465D87EDD5}"/>
              </a:ext>
            </a:extLst>
          </p:cNvPr>
          <p:cNvSpPr/>
          <p:nvPr/>
        </p:nvSpPr>
        <p:spPr>
          <a:xfrm>
            <a:off x="2218414" y="1969672"/>
            <a:ext cx="1520209" cy="4888328"/>
          </a:xfrm>
          <a:prstGeom prst="rect">
            <a:avLst/>
          </a:prstGeom>
          <a:gradFill>
            <a:gsLst>
              <a:gs pos="10000">
                <a:schemeClr val="bg1">
                  <a:alpha val="0"/>
                </a:schemeClr>
              </a:gs>
              <a:gs pos="66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454CD6-AF86-0547-8151-43AD340DBA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397565" y="951333"/>
            <a:ext cx="12145869" cy="609716"/>
          </a:xfrm>
        </p:spPr>
        <p:txBody>
          <a:bodyPr/>
          <a:lstStyle/>
          <a:p>
            <a:r>
              <a:rPr lang="en-US" dirty="0"/>
              <a:t>Discussion and input on OFA advocacy around the Next Policy Framework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8E2F8-0A9B-704E-B389-AFFADE285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283" y="2326512"/>
            <a:ext cx="11531021" cy="3809437"/>
          </a:xfrm>
        </p:spPr>
        <p:txBody>
          <a:bodyPr>
            <a:normAutofit lnSpcReduction="10000"/>
          </a:bodyPr>
          <a:lstStyle/>
          <a:p>
            <a:r>
              <a:rPr lang="en-CA" dirty="0"/>
              <a:t>PAC met on Aug 24</a:t>
            </a:r>
            <a:r>
              <a:rPr lang="en-CA" baseline="30000" dirty="0"/>
              <a:t>th</a:t>
            </a:r>
            <a:r>
              <a:rPr lang="en-CA" dirty="0"/>
              <a:t> to discuss the Next Agricultural Policy Framework (NPF) 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NPF is the agreement between Federal, Provincial &amp; Territorial (FPT) that funds BRM and programs that promote innovation, trade, on-farm value added, sustainability. </a:t>
            </a:r>
          </a:p>
          <a:p>
            <a:pPr marL="0" indent="0">
              <a:buNone/>
            </a:pPr>
            <a:r>
              <a:rPr lang="en-CA" dirty="0"/>
              <a:t>                                      </a:t>
            </a:r>
          </a:p>
          <a:p>
            <a:r>
              <a:rPr lang="en-CA" dirty="0"/>
              <a:t>The current framework provides $3 billion in funding from 2019-2023.                                                               </a:t>
            </a:r>
          </a:p>
          <a:p>
            <a:endParaRPr lang="en-CA" dirty="0"/>
          </a:p>
          <a:p>
            <a:r>
              <a:rPr lang="en-CA" dirty="0"/>
              <a:t>The meeting included presentations on NPF from OMAFRA to help provide context for the discussions that followed.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ACD004-1E61-4E45-98BC-9C795FA86B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9405290-502B-554F-8EAF-1E007D2C67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PAC Meeting- August 24</a:t>
            </a:r>
            <a:r>
              <a:rPr lang="en-US" baseline="30000" dirty="0"/>
              <a:t>th</a:t>
            </a:r>
            <a:r>
              <a:rPr lang="en-US" dirty="0"/>
              <a:t> 2021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F43FD-B947-EC4C-B63B-2280B01AE859}"/>
              </a:ext>
            </a:extLst>
          </p:cNvPr>
          <p:cNvSpPr/>
          <p:nvPr/>
        </p:nvSpPr>
        <p:spPr>
          <a:xfrm>
            <a:off x="864" y="6678602"/>
            <a:ext cx="12192001" cy="1906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08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69E84-F779-4587-BC8A-5BF925C4E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1027" y="1222218"/>
            <a:ext cx="10897278" cy="49137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meeting was held virtually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Participants were divided up into smaller breakout rooms and given various questions to discuss.</a:t>
            </a:r>
          </a:p>
          <a:p>
            <a:endParaRPr lang="en-US" dirty="0"/>
          </a:p>
          <a:p>
            <a:r>
              <a:rPr lang="en-US" dirty="0"/>
              <a:t>Each breakout room appointed a representative to report back the main group with recommendations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There were two sessions focusing on specific aspects of the NPF</a:t>
            </a:r>
          </a:p>
          <a:p>
            <a:pPr indent="0">
              <a:buNone/>
            </a:pPr>
            <a:r>
              <a:rPr lang="en-US" dirty="0"/>
              <a:t>	1. In the first session each breakout room discussed broad policy directions for the NPF</a:t>
            </a:r>
          </a:p>
          <a:p>
            <a:pPr indent="0">
              <a:buNone/>
            </a:pPr>
            <a:r>
              <a:rPr lang="en-US" dirty="0"/>
              <a:t>	2. In the second session breakout rooms discussed specific issues, and recommendations related to BRM programs			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1C5814-1053-4D3A-9E34-B5A7C7A722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445587-4A6D-4BBD-A043-DF484C85B7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Meeting Structure	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04710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6E57E-E6BC-4DE6-9486-CE9C1329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689" y="1910282"/>
            <a:ext cx="11123615" cy="4225668"/>
          </a:xfrm>
        </p:spPr>
        <p:txBody>
          <a:bodyPr>
            <a:normAutofit/>
          </a:bodyPr>
          <a:lstStyle/>
          <a:p>
            <a:r>
              <a:rPr lang="en-US" dirty="0"/>
              <a:t>PAC members vocalized their dissatisfaction with current program parameters for cost shared funding projects.</a:t>
            </a:r>
          </a:p>
          <a:p>
            <a:r>
              <a:rPr lang="en-US" dirty="0"/>
              <a:t>Specifically, challenges with the application process; eligibility criteria; approvals; and program delivery.</a:t>
            </a:r>
          </a:p>
          <a:p>
            <a:r>
              <a:rPr lang="en-US" dirty="0"/>
              <a:t>The need for program flexibility to move funding between programs based on current priorities.</a:t>
            </a:r>
          </a:p>
          <a:p>
            <a:r>
              <a:rPr lang="en-US" dirty="0"/>
              <a:t>Greater need for funding for emergency programs that is easily accessible and quick to administer</a:t>
            </a:r>
          </a:p>
          <a:p>
            <a:r>
              <a:rPr lang="en-US" dirty="0"/>
              <a:t>Gov’t programs need to do more to attract younger workers with diverse skillsets to work in agriculture.</a:t>
            </a:r>
          </a:p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90EE5-BEF8-4412-9042-C8DAAC60D9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18CC9D-4B7D-47A5-969E-723E966CA1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we heard- Session 1</a:t>
            </a:r>
            <a:endParaRPr lang="en-CA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5232377-7D00-455B-B7AF-969A15DB75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3417" y="802738"/>
            <a:ext cx="11294887" cy="1018339"/>
          </a:xfrm>
        </p:spPr>
        <p:txBody>
          <a:bodyPr/>
          <a:lstStyle/>
          <a:p>
            <a:r>
              <a:rPr lang="en-US" dirty="0"/>
              <a:t>Question 1: What should be the top priority for the Next policy Framework (NFP)?</a:t>
            </a:r>
          </a:p>
        </p:txBody>
      </p:sp>
    </p:spTree>
    <p:extLst>
      <p:ext uri="{BB962C8B-B14F-4D97-AF65-F5344CB8AC3E}">
        <p14:creationId xmlns:p14="http://schemas.microsoft.com/office/powerpoint/2010/main" val="1529429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AFA570-1CC8-41E8-9CCE-F8BAEA4CBE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397565" y="951333"/>
            <a:ext cx="12145869" cy="1018339"/>
          </a:xfrm>
        </p:spPr>
        <p:txBody>
          <a:bodyPr/>
          <a:lstStyle/>
          <a:p>
            <a:r>
              <a:rPr lang="en-US" dirty="0"/>
              <a:t>Question 2: What is new that needs to be considered in the Next policy Framework (NFP)?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7756FA-9BB7-45BE-ACF9-EFF116518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010" y="2326512"/>
            <a:ext cx="11069295" cy="3809437"/>
          </a:xfrm>
        </p:spPr>
        <p:txBody>
          <a:bodyPr>
            <a:normAutofit fontScale="92500"/>
          </a:bodyPr>
          <a:lstStyle/>
          <a:p>
            <a:r>
              <a:rPr lang="en-US" dirty="0"/>
              <a:t>Need for programs that help farmers adapt to the future impacts of climate change.</a:t>
            </a:r>
          </a:p>
          <a:p>
            <a:r>
              <a:rPr lang="en-US" dirty="0"/>
              <a:t>Covid showed need for quickly adapting &amp; flexible programs.</a:t>
            </a:r>
          </a:p>
          <a:p>
            <a:r>
              <a:rPr lang="en-US" dirty="0"/>
              <a:t>The need to protect farmland from development.</a:t>
            </a:r>
          </a:p>
          <a:p>
            <a:r>
              <a:rPr lang="en-US" dirty="0"/>
              <a:t>Transferring of vehicles to Electric in the move from petrol vehicles.</a:t>
            </a:r>
          </a:p>
          <a:p>
            <a:r>
              <a:rPr lang="en-US" dirty="0"/>
              <a:t>Municipal tools- grants encourage certain practices like electric charge stations being installed.</a:t>
            </a:r>
          </a:p>
          <a:p>
            <a:r>
              <a:rPr lang="en-US" dirty="0"/>
              <a:t>Local focuses necessary not a “one size fits all” solution.</a:t>
            </a:r>
          </a:p>
          <a:p>
            <a:r>
              <a:rPr lang="en-US" dirty="0"/>
              <a:t>Shifting farm demographics. Need for Farm succession planning, transferring of assets.</a:t>
            </a:r>
          </a:p>
          <a:p>
            <a:r>
              <a:rPr lang="en-US" dirty="0"/>
              <a:t>Bring more visibility to what farmers do for the environment</a:t>
            </a:r>
          </a:p>
          <a:p>
            <a:endParaRPr lang="en-US" dirty="0"/>
          </a:p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F16284-08CB-4BB9-AF63-94C5FCAC77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10965A-8AC4-4320-B7B8-9CD2F3B6D2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we heard- Session 1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09928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6129C3-5949-4C6E-A6F4-E01E5E412D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397565" y="951333"/>
            <a:ext cx="12275712" cy="1018339"/>
          </a:xfrm>
        </p:spPr>
        <p:txBody>
          <a:bodyPr/>
          <a:lstStyle/>
          <a:p>
            <a:r>
              <a:rPr lang="en-US" dirty="0"/>
              <a:t>Question 3: What are the challenges, both current and emerging, that you see creating pressure for the sector?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62E75E-45BE-4175-931D-25E165024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417" y="2326512"/>
            <a:ext cx="11294887" cy="3809437"/>
          </a:xfrm>
        </p:spPr>
        <p:txBody>
          <a:bodyPr/>
          <a:lstStyle/>
          <a:p>
            <a:r>
              <a:rPr lang="en-US" dirty="0"/>
              <a:t>Climate Change.</a:t>
            </a:r>
          </a:p>
          <a:p>
            <a:r>
              <a:rPr lang="en-US" dirty="0"/>
              <a:t>Challenge covering Carbon costs/taxes.</a:t>
            </a:r>
          </a:p>
          <a:p>
            <a:r>
              <a:rPr lang="en-US" dirty="0"/>
              <a:t>Issues with international trade agreements.</a:t>
            </a:r>
          </a:p>
          <a:p>
            <a:r>
              <a:rPr lang="en-US" dirty="0"/>
              <a:t>The lack of processing plants and meat inspectors.</a:t>
            </a:r>
          </a:p>
          <a:p>
            <a:r>
              <a:rPr lang="en-US" dirty="0"/>
              <a:t>Finite land suitable for ag production.</a:t>
            </a:r>
          </a:p>
          <a:p>
            <a:r>
              <a:rPr lang="en-US" dirty="0"/>
              <a:t>Urban sprawl.</a:t>
            </a:r>
          </a:p>
          <a:p>
            <a:r>
              <a:rPr lang="en-US" dirty="0" err="1"/>
              <a:t>Labour</a:t>
            </a:r>
            <a:r>
              <a:rPr lang="en-US" dirty="0"/>
              <a:t> shortages.</a:t>
            </a:r>
          </a:p>
          <a:p>
            <a:r>
              <a:rPr lang="en-US" dirty="0"/>
              <a:t>Increasing input costs.</a:t>
            </a:r>
          </a:p>
          <a:p>
            <a:r>
              <a:rPr lang="en-US" dirty="0"/>
              <a:t>Public scrutiny of Livestock Treatment</a:t>
            </a:r>
          </a:p>
          <a:p>
            <a:endParaRPr lang="en-US" dirty="0"/>
          </a:p>
          <a:p>
            <a:endParaRPr lang="en-US" dirty="0"/>
          </a:p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268F43-E645-4EF6-9BE3-5F9DF2B360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D4744F-F928-4773-8382-5FBACACC90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we heard- Session 1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34047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1A6B00-0B5D-40B6-A5F2-A312604899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397565" y="951333"/>
            <a:ext cx="12145869" cy="1018339"/>
          </a:xfrm>
        </p:spPr>
        <p:txBody>
          <a:bodyPr/>
          <a:lstStyle/>
          <a:p>
            <a:r>
              <a:rPr lang="en-US" dirty="0"/>
              <a:t>Question 4: How can the Next Policy Framework (NFP) best advance Canada’s environmental and sustainability goals?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4020D-8F2C-4140-8BA0-BC0431D68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417" y="2326512"/>
            <a:ext cx="11294887" cy="380943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Promoting Green technology</a:t>
            </a:r>
          </a:p>
          <a:p>
            <a:r>
              <a:rPr lang="en-US" dirty="0"/>
              <a:t>Expanding access to Natural Gas</a:t>
            </a:r>
          </a:p>
          <a:p>
            <a:r>
              <a:rPr lang="en-US" dirty="0"/>
              <a:t>Funding for ecological goods &amp; services</a:t>
            </a:r>
          </a:p>
          <a:p>
            <a:r>
              <a:rPr lang="en-US" dirty="0"/>
              <a:t>Support for ongoing ecosystem services – like buffers taken out of production, no till</a:t>
            </a:r>
          </a:p>
          <a:p>
            <a:r>
              <a:rPr lang="en-US" dirty="0"/>
              <a:t>cover crop grazing system, etc. (multi-year programs)</a:t>
            </a:r>
          </a:p>
          <a:p>
            <a:r>
              <a:rPr lang="en-US" dirty="0"/>
              <a:t>Improving Soil health – cover crops, effective manure management.</a:t>
            </a:r>
          </a:p>
          <a:p>
            <a:r>
              <a:rPr lang="en-US" dirty="0"/>
              <a:t>Soil management &amp; conservation</a:t>
            </a:r>
          </a:p>
          <a:p>
            <a:r>
              <a:rPr lang="en-US" dirty="0"/>
              <a:t>Adoption of climate change practices in cropping, livestock, etc.</a:t>
            </a:r>
          </a:p>
          <a:p>
            <a:r>
              <a:rPr lang="en-US" dirty="0"/>
              <a:t>Conducting more research regarding sequestration</a:t>
            </a:r>
          </a:p>
          <a:p>
            <a:r>
              <a:rPr lang="en-US" dirty="0"/>
              <a:t>Enabling the recycling of Bale wrap</a:t>
            </a:r>
          </a:p>
          <a:p>
            <a:r>
              <a:rPr lang="en-US" dirty="0"/>
              <a:t>Recognition of initiatives such as ALUS, municipal (Huron Clean Water) and</a:t>
            </a:r>
          </a:p>
          <a:p>
            <a:r>
              <a:rPr lang="en-US" dirty="0"/>
              <a:t>Conservation authority programs, Environmental Farm Plan</a:t>
            </a:r>
          </a:p>
          <a:p>
            <a:r>
              <a:rPr lang="en-US" dirty="0"/>
              <a:t> Address waste e.g., Batteries -recycling, disposal, and production practices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FA0D4-EDD0-4435-9D01-332FCF545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548CC6-DE5A-4D79-A9AD-DD38605EF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we heard- Session 1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62775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66DC8E-3F3A-4797-A48C-8459858A4B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397565" y="951333"/>
            <a:ext cx="12145869" cy="609716"/>
          </a:xfrm>
        </p:spPr>
        <p:txBody>
          <a:bodyPr/>
          <a:lstStyle/>
          <a:p>
            <a:r>
              <a:rPr lang="en-US" dirty="0"/>
              <a:t>Question 5: What is working well with CAP?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492B9-7B62-4F9C-AB95-2DBEA4102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417" y="2326512"/>
            <a:ext cx="11294887" cy="3809437"/>
          </a:xfrm>
        </p:spPr>
        <p:txBody>
          <a:bodyPr>
            <a:normAutofit/>
          </a:bodyPr>
          <a:lstStyle/>
          <a:p>
            <a:r>
              <a:rPr lang="en-US" dirty="0"/>
              <a:t>Program is good at a high-level, issues with the on-ground implementation, including</a:t>
            </a:r>
          </a:p>
          <a:p>
            <a:r>
              <a:rPr lang="en-US" dirty="0"/>
              <a:t>Intake timeline, approval responsiveness</a:t>
            </a:r>
          </a:p>
          <a:p>
            <a:r>
              <a:rPr lang="en-US" dirty="0"/>
              <a:t>Helpful for single commodity producers BUT many are now diversified</a:t>
            </a:r>
          </a:p>
          <a:p>
            <a:r>
              <a:rPr lang="en-US" dirty="0"/>
              <a:t>CAP was used to modernize calf handling facility and was relatively stress free</a:t>
            </a:r>
          </a:p>
          <a:p>
            <a:r>
              <a:rPr lang="en-US" dirty="0"/>
              <a:t>Funding working well to add some implements to your system, make some small</a:t>
            </a:r>
          </a:p>
          <a:p>
            <a:r>
              <a:rPr lang="en-US" dirty="0"/>
              <a:t>Advancements on your farm, like cover crop application equipment, etc.</a:t>
            </a:r>
          </a:p>
          <a:p>
            <a:r>
              <a:rPr lang="en-US" dirty="0"/>
              <a:t>Farmers are certainly appreciative of having access to cost-share funding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3BE6B5-6782-4BA5-9801-B44ABF9FEA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C3E13E-DDA9-4E34-8029-A117F4E545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we heard- Session 1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94988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8C7651-92E6-4344-B21E-7214D22121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Question 8: Can any of these priorities for agriculture also feed into our election priorities?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E684E-906B-417C-B7D8-BD6C6F9DC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417" y="2326512"/>
            <a:ext cx="11294887" cy="3809437"/>
          </a:xfrm>
        </p:spPr>
        <p:txBody>
          <a:bodyPr/>
          <a:lstStyle/>
          <a:p>
            <a:r>
              <a:rPr lang="en-US" dirty="0"/>
              <a:t>Seek improvements to BRM programs (e.g., Agri-Stability trigger %)</a:t>
            </a:r>
          </a:p>
          <a:p>
            <a:r>
              <a:rPr lang="en-US" dirty="0"/>
              <a:t>Help Political parties better understand agricultural programs</a:t>
            </a:r>
          </a:p>
          <a:p>
            <a:r>
              <a:rPr lang="en-US" dirty="0"/>
              <a:t>Sustainability &amp; viability of the food supply chain</a:t>
            </a:r>
          </a:p>
          <a:p>
            <a:r>
              <a:rPr lang="en-US" dirty="0"/>
              <a:t>Farmers blamed for ruining the environment rather than being stewards of the land</a:t>
            </a:r>
          </a:p>
          <a:p>
            <a:r>
              <a:rPr lang="en-US" dirty="0"/>
              <a:t>High expectations in farmers housing workers – need financial support for the programs that farmers are required to meet, particularly to meet new national standards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383038-B0E9-42BA-9C51-93160FD685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B545D0-8AC5-41ED-9CEA-3EACAA541F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we heard- Session 1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3833029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A Brand Colours">
      <a:dk1>
        <a:srgbClr val="000000"/>
      </a:dk1>
      <a:lt1>
        <a:srgbClr val="FFFFFF"/>
      </a:lt1>
      <a:dk2>
        <a:srgbClr val="4D4D4F"/>
      </a:dk2>
      <a:lt2>
        <a:srgbClr val="E7E6E6"/>
      </a:lt2>
      <a:accent1>
        <a:srgbClr val="ED1B2F"/>
      </a:accent1>
      <a:accent2>
        <a:srgbClr val="506972"/>
      </a:accent2>
      <a:accent3>
        <a:srgbClr val="C5B22F"/>
      </a:accent3>
      <a:accent4>
        <a:srgbClr val="EC9B2D"/>
      </a:accent4>
      <a:accent5>
        <a:srgbClr val="E2E28C"/>
      </a:accent5>
      <a:accent6>
        <a:srgbClr val="425C3B"/>
      </a:accent6>
      <a:hlink>
        <a:srgbClr val="A9A9A9"/>
      </a:hlink>
      <a:folHlink>
        <a:srgbClr val="2F44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A General" id="{37BF9BEA-C03A-F44C-A7EC-C67553D7FF03}" vid="{685FFAC8-459E-974F-BF37-600AB9585E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</TotalTime>
  <Words>1281</Words>
  <Application>Microsoft Office PowerPoint</Application>
  <PresentationFormat>Widescreen</PresentationFormat>
  <Paragraphs>138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1_Custom Design</vt:lpstr>
      <vt:lpstr>PAC Input on NPF Discussions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Erna Coffin</dc:creator>
  <cp:lastModifiedBy>Kelly Alves</cp:lastModifiedBy>
  <cp:revision>10</cp:revision>
  <cp:lastPrinted>2021-04-28T09:15:57Z</cp:lastPrinted>
  <dcterms:created xsi:type="dcterms:W3CDTF">2021-04-28T07:26:34Z</dcterms:created>
  <dcterms:modified xsi:type="dcterms:W3CDTF">2022-01-12T14:18:49Z</dcterms:modified>
</cp:coreProperties>
</file>