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475" r:id="rId5"/>
    <p:sldId id="505" r:id="rId6"/>
    <p:sldId id="262" r:id="rId7"/>
    <p:sldId id="516" r:id="rId8"/>
    <p:sldId id="517" r:id="rId9"/>
    <p:sldId id="507" r:id="rId10"/>
    <p:sldId id="509" r:id="rId11"/>
    <p:sldId id="510" r:id="rId12"/>
    <p:sldId id="518" r:id="rId13"/>
    <p:sldId id="519" r:id="rId14"/>
    <p:sldId id="520" r:id="rId15"/>
    <p:sldId id="527" r:id="rId16"/>
    <p:sldId id="506" r:id="rId17"/>
    <p:sldId id="263" r:id="rId18"/>
    <p:sldId id="515" r:id="rId19"/>
    <p:sldId id="514" r:id="rId20"/>
    <p:sldId id="512" r:id="rId21"/>
    <p:sldId id="528" r:id="rId22"/>
    <p:sldId id="523" r:id="rId23"/>
    <p:sldId id="524" r:id="rId24"/>
    <p:sldId id="525" r:id="rId25"/>
    <p:sldId id="526" r:id="rId26"/>
  </p:sldIdLst>
  <p:sldSz cx="9144000" cy="6858000" type="screen4x3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6" userDrawn="1">
          <p15:clr>
            <a:srgbClr val="A4A3A4"/>
          </p15:clr>
        </p15:guide>
        <p15:guide id="2" pos="2206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93CF3C-A895-15F5-9114-820D58AE7017}" name="Jim Hogan" initials="JH" userId="S::jim.hogan@entegrus.com::59aeef92-ba84-470f-8108-426f704fca43" providerId="AD"/>
  <p188:author id="{94D2B052-9673-08DB-9AE3-2DBFED428E03}" name="Tomo Matesic" initials="TM" userId="S::tomo.matesic@entegrus.com::d857a7db-c073-43bf-b46a-37f4976e4d4e" providerId="AD"/>
  <p188:author id="{CE0DDD73-66DE-3D64-7FB6-B86C932F2B9B}" name="Chris Cowell" initials="CC" userId="S::chris.cowell@entegrus.com::3d9663b0-4c3d-49aa-8cf0-1dda99a7188c" providerId="AD"/>
  <p188:author id="{3C13D095-24A6-B85E-EF00-60064FC427B6}" name="Margaret Rodd" initials="MR" userId="S::margaret.rodd@entegrus.com::05179cde-fc3b-41d0-822f-884de71dafa8" providerId="AD"/>
  <p188:author id="{AC2192AF-E51E-4932-0303-1E8AB55D908B}" name="David Ferguson" initials="DF" userId="S::david.ferguson@entegrus.com::baaf9a0e-1b17-487d-a690-50d6c6a722b3" providerId="AD"/>
  <p188:author id="{474A6CC5-A7E8-F5F4-2B4A-1D11A08E919E}" name="Colin Hicks" initials="CH" userId="S::colin.hicks@entegrus.com::e58c94d7-c72d-4519-8571-f97f597509b5" providerId="AD"/>
  <p188:author id="{CF145DDF-4A40-3E93-49FA-05E5FD37C793}" name="Matthew Meloche" initials="MM" userId="S::matthew.meloche@entegrus.com::0dbfb5f0-d608-4213-a76f-0318e7f3cb1f" providerId="AD"/>
  <p188:author id="{D2A7BFF5-CA09-321E-5932-F27EEF240001}" name="Chris Towne" initials="CT" userId="S::chris.towne@entegrus.com::2c130c22-83bc-4e69-b3e5-f03dfc3211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E6E6E6"/>
    <a:srgbClr val="224324"/>
    <a:srgbClr val="234524"/>
    <a:srgbClr val="FEFEFC"/>
    <a:srgbClr val="0066FF"/>
    <a:srgbClr val="FFCC00"/>
    <a:srgbClr val="C9C9C9"/>
    <a:srgbClr val="7CBF33"/>
    <a:srgbClr val="007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9C1280-A01B-4A15-9497-D29D7C763BE5}" v="44" dt="2023-03-01T04:03:49.2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31" autoAdjust="0"/>
  </p:normalViewPr>
  <p:slideViewPr>
    <p:cSldViewPr snapToGrid="0">
      <p:cViewPr varScale="1">
        <p:scale>
          <a:sx n="54" d="100"/>
          <a:sy n="54" d="100"/>
        </p:scale>
        <p:origin x="1640" y="60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6"/>
        <p:guide pos="220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4503"/>
          </a:xfrm>
          <a:prstGeom prst="rect">
            <a:avLst/>
          </a:prstGeom>
        </p:spPr>
        <p:txBody>
          <a:bodyPr vert="horz" lIns="93094" tIns="46548" rIns="93094" bIns="4654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7341" y="0"/>
            <a:ext cx="3035088" cy="464503"/>
          </a:xfrm>
          <a:prstGeom prst="rect">
            <a:avLst/>
          </a:prstGeom>
        </p:spPr>
        <p:txBody>
          <a:bodyPr vert="horz" lIns="93094" tIns="46548" rIns="93094" bIns="46548" rtlCol="0"/>
          <a:lstStyle>
            <a:lvl1pPr algn="r">
              <a:defRPr sz="1200"/>
            </a:lvl1pPr>
          </a:lstStyle>
          <a:p>
            <a:fld id="{04DFFF37-CD41-4582-96A2-08F1EC90EC57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3934"/>
            <a:ext cx="3035088" cy="464503"/>
          </a:xfrm>
          <a:prstGeom prst="rect">
            <a:avLst/>
          </a:prstGeom>
        </p:spPr>
        <p:txBody>
          <a:bodyPr vert="horz" lIns="93094" tIns="46548" rIns="93094" bIns="4654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7341" y="8823934"/>
            <a:ext cx="3035088" cy="464503"/>
          </a:xfrm>
          <a:prstGeom prst="rect">
            <a:avLst/>
          </a:prstGeom>
        </p:spPr>
        <p:txBody>
          <a:bodyPr vert="horz" lIns="93094" tIns="46548" rIns="93094" bIns="46548" rtlCol="0" anchor="b"/>
          <a:lstStyle>
            <a:lvl1pPr algn="r">
              <a:defRPr sz="1200"/>
            </a:lvl1pPr>
          </a:lstStyle>
          <a:p>
            <a:fld id="{21C62FF7-09BB-4663-872E-34B3FBE4D4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24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4503"/>
          </a:xfrm>
          <a:prstGeom prst="rect">
            <a:avLst/>
          </a:prstGeom>
        </p:spPr>
        <p:txBody>
          <a:bodyPr vert="horz" lIns="93094" tIns="46548" rIns="93094" bIns="4654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4503"/>
          </a:xfrm>
          <a:prstGeom prst="rect">
            <a:avLst/>
          </a:prstGeom>
        </p:spPr>
        <p:txBody>
          <a:bodyPr vert="horz" lIns="93094" tIns="46548" rIns="93094" bIns="46548" rtlCol="0"/>
          <a:lstStyle>
            <a:lvl1pPr algn="r">
              <a:defRPr sz="1200"/>
            </a:lvl1pPr>
          </a:lstStyle>
          <a:p>
            <a:fld id="{53D1AB73-54DC-4FFF-80C8-02C4C7432D6A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94" tIns="46548" rIns="93094" bIns="4654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6" y="4412774"/>
            <a:ext cx="5603240" cy="4180523"/>
          </a:xfrm>
          <a:prstGeom prst="rect">
            <a:avLst/>
          </a:prstGeom>
        </p:spPr>
        <p:txBody>
          <a:bodyPr vert="horz" lIns="93094" tIns="46548" rIns="93094" bIns="4654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4"/>
            <a:ext cx="3035088" cy="464503"/>
          </a:xfrm>
          <a:prstGeom prst="rect">
            <a:avLst/>
          </a:prstGeom>
        </p:spPr>
        <p:txBody>
          <a:bodyPr vert="horz" lIns="93094" tIns="46548" rIns="93094" bIns="4654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4"/>
            <a:ext cx="3035088" cy="464503"/>
          </a:xfrm>
          <a:prstGeom prst="rect">
            <a:avLst/>
          </a:prstGeom>
        </p:spPr>
        <p:txBody>
          <a:bodyPr vert="horz" lIns="93094" tIns="46548" rIns="93094" bIns="46548" rtlCol="0" anchor="b"/>
          <a:lstStyle>
            <a:lvl1pPr algn="r">
              <a:defRPr sz="1200"/>
            </a:lvl1pPr>
          </a:lstStyle>
          <a:p>
            <a:fld id="{E5465F42-5340-4935-91B0-89D7015409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30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alt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3159" indent="-289677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8706" indent="-23174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22189" indent="-23174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85672" indent="-23174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49151" indent="-23174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12636" indent="-23174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76118" indent="-23174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39599" indent="-23174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F8EFEF-3971-471E-90E1-04C723A1850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997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CA" altLang="en-US" dirty="0"/>
              <a:t>Quick question by a sow of hands </a:t>
            </a:r>
          </a:p>
          <a:p>
            <a:pPr>
              <a:spcBef>
                <a:spcPct val="0"/>
              </a:spcBef>
            </a:pPr>
            <a:r>
              <a:rPr lang="en-CA" altLang="en-US" dirty="0"/>
              <a:t>How many of you ether make or know a farmer who makes $100/year of profit, pre profit  per acre …can you just raise your hand ., keep it up if you or someone you know makes  $200/ acre  personally $500/acre</a:t>
            </a:r>
          </a:p>
          <a:p>
            <a:pPr>
              <a:spcBef>
                <a:spcPct val="0"/>
              </a:spcBef>
            </a:pPr>
            <a:r>
              <a:rPr lang="en-CA" altLang="en-US" dirty="0"/>
              <a:t>1000/acres</a:t>
            </a:r>
          </a:p>
          <a:p>
            <a:pPr>
              <a:spcBef>
                <a:spcPct val="0"/>
              </a:spcBef>
            </a:pPr>
            <a:r>
              <a:rPr lang="en-CA" altLang="en-US" dirty="0"/>
              <a:t>5000?acre?</a:t>
            </a:r>
          </a:p>
          <a:p>
            <a:pPr>
              <a:spcBef>
                <a:spcPct val="0"/>
              </a:spcBef>
            </a:pPr>
            <a:r>
              <a:rPr lang="en-CA" altLang="en-US" dirty="0"/>
              <a:t>$10,000 per acre per year leally I mean you have to </a:t>
            </a:r>
            <a:r>
              <a:rPr lang="en-CA" altLang="en-US" dirty="0" err="1"/>
              <a:t>oay</a:t>
            </a:r>
            <a:r>
              <a:rPr lang="en-CA" altLang="en-US" dirty="0"/>
              <a:t> income tax on it if you cant find some write offs but I mean  $10,000 profit per acre per year-   legally?</a:t>
            </a:r>
          </a:p>
          <a:p>
            <a:pPr>
              <a:spcBef>
                <a:spcPct val="0"/>
              </a:spcBef>
            </a:pPr>
            <a:r>
              <a:rPr lang="en-CA" dirty="0"/>
              <a:t>$25,000/acre – why doesn’t Hydro One pay these kind of rates?  Because core infrastructure, water </a:t>
            </a:r>
            <a:r>
              <a:rPr lang="en-CA"/>
              <a:t>gas electricity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65F42-5340-4935-91B0-89D7015409B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90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9085" indent="-287020">
              <a:lnSpc>
                <a:spcPct val="100000"/>
              </a:lnSpc>
              <a:spcBef>
                <a:spcPts val="665"/>
              </a:spcBef>
              <a:buClr>
                <a:srgbClr val="7D8082"/>
              </a:buClr>
              <a:buSzPct val="109375"/>
              <a:buChar char="•"/>
              <a:tabLst>
                <a:tab pos="299085" algn="l"/>
                <a:tab pos="299720" algn="l"/>
              </a:tabLst>
            </a:pPr>
            <a:r>
              <a:rPr lang="en-US" sz="1200" dirty="0">
                <a:solidFill>
                  <a:srgbClr val="585858"/>
                </a:solidFill>
                <a:latin typeface="Arial"/>
                <a:cs typeface="Arial"/>
              </a:rPr>
              <a:t>Located</a:t>
            </a:r>
            <a:r>
              <a:rPr lang="en-US" sz="1200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585858"/>
                </a:solidFill>
                <a:latin typeface="Arial"/>
                <a:cs typeface="Arial"/>
              </a:rPr>
              <a:t>in</a:t>
            </a:r>
            <a:r>
              <a:rPr lang="en-US" sz="1200" spc="-1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US" sz="1200" b="1" spc="-20" dirty="0">
                <a:solidFill>
                  <a:srgbClr val="0080C3"/>
                </a:solidFill>
                <a:latin typeface="Arial"/>
                <a:cs typeface="Arial"/>
              </a:rPr>
              <a:t>Chatham-Kent</a:t>
            </a:r>
            <a:endParaRPr lang="en-US" sz="1200" dirty="0">
              <a:latin typeface="Arial"/>
              <a:cs typeface="Arial"/>
            </a:endParaRPr>
          </a:p>
          <a:p>
            <a:pPr marL="299085" marR="81915" indent="-287020">
              <a:lnSpc>
                <a:spcPct val="100000"/>
              </a:lnSpc>
              <a:spcBef>
                <a:spcPts val="790"/>
              </a:spcBef>
              <a:buClr>
                <a:srgbClr val="7D8082"/>
              </a:buClr>
              <a:buSzPct val="109375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200" b="1" dirty="0">
                <a:solidFill>
                  <a:srgbClr val="0080C3"/>
                </a:solidFill>
                <a:latin typeface="Arial"/>
                <a:cs typeface="Arial"/>
              </a:rPr>
              <a:t>Adjacent</a:t>
            </a:r>
            <a:r>
              <a:rPr lang="en-US" sz="1200" b="1" spc="-10" dirty="0">
                <a:solidFill>
                  <a:srgbClr val="0080C3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585858"/>
                </a:solidFill>
                <a:latin typeface="Arial"/>
                <a:cs typeface="Arial"/>
              </a:rPr>
              <a:t>to</a:t>
            </a:r>
            <a:r>
              <a:rPr lang="en-US" sz="1200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585858"/>
                </a:solidFill>
                <a:latin typeface="Arial"/>
                <a:cs typeface="Arial"/>
              </a:rPr>
              <a:t>Hydro</a:t>
            </a:r>
            <a:r>
              <a:rPr lang="en-US" sz="1200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585858"/>
                </a:solidFill>
                <a:latin typeface="Arial"/>
                <a:cs typeface="Arial"/>
              </a:rPr>
              <a:t>One</a:t>
            </a:r>
            <a:r>
              <a:rPr lang="en-US" sz="1200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US" sz="1200" spc="-10" dirty="0">
                <a:solidFill>
                  <a:srgbClr val="585858"/>
                </a:solidFill>
                <a:latin typeface="Arial"/>
                <a:cs typeface="Arial"/>
              </a:rPr>
              <a:t>existing </a:t>
            </a:r>
            <a:r>
              <a:rPr lang="en-US" sz="1200" dirty="0">
                <a:solidFill>
                  <a:srgbClr val="585858"/>
                </a:solidFill>
                <a:latin typeface="Arial"/>
                <a:cs typeface="Arial"/>
              </a:rPr>
              <a:t>Chatham</a:t>
            </a:r>
            <a:r>
              <a:rPr lang="en-US" sz="1200" spc="-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585858"/>
                </a:solidFill>
                <a:latin typeface="Arial"/>
                <a:cs typeface="Arial"/>
              </a:rPr>
              <a:t>Switching</a:t>
            </a:r>
            <a:r>
              <a:rPr lang="en-US" sz="1200" spc="-10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US" sz="1200" spc="-10" dirty="0">
                <a:solidFill>
                  <a:srgbClr val="585858"/>
                </a:solidFill>
                <a:latin typeface="Arial"/>
                <a:cs typeface="Arial"/>
              </a:rPr>
              <a:t>Station</a:t>
            </a:r>
            <a:endParaRPr lang="en-US" sz="12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805"/>
              </a:spcBef>
              <a:buClr>
                <a:srgbClr val="7D8082"/>
              </a:buClr>
              <a:buSzPct val="109375"/>
              <a:buChar char="•"/>
              <a:tabLst>
                <a:tab pos="299085" algn="l"/>
                <a:tab pos="299720" algn="l"/>
              </a:tabLst>
            </a:pPr>
            <a:r>
              <a:rPr lang="en-US" sz="1200" dirty="0">
                <a:solidFill>
                  <a:srgbClr val="585858"/>
                </a:solidFill>
                <a:latin typeface="Arial"/>
                <a:cs typeface="Arial"/>
              </a:rPr>
              <a:t>Capacity</a:t>
            </a:r>
            <a:r>
              <a:rPr lang="en-US" sz="1200" spc="-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585858"/>
                </a:solidFill>
                <a:latin typeface="Arial"/>
                <a:cs typeface="Arial"/>
              </a:rPr>
              <a:t>targeting</a:t>
            </a:r>
            <a:r>
              <a:rPr lang="en-US" sz="1200" spc="-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0080C3"/>
                </a:solidFill>
                <a:latin typeface="Arial"/>
                <a:cs typeface="Arial"/>
              </a:rPr>
              <a:t>up</a:t>
            </a:r>
            <a:r>
              <a:rPr lang="en-US" sz="1200" b="1" spc="-45" dirty="0">
                <a:solidFill>
                  <a:srgbClr val="0080C3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0080C3"/>
                </a:solidFill>
                <a:latin typeface="Arial"/>
                <a:cs typeface="Arial"/>
              </a:rPr>
              <a:t>to</a:t>
            </a:r>
            <a:r>
              <a:rPr lang="en-US" sz="1200" b="1" spc="-30" dirty="0">
                <a:solidFill>
                  <a:srgbClr val="0080C3"/>
                </a:solidFill>
                <a:latin typeface="Arial"/>
                <a:cs typeface="Arial"/>
              </a:rPr>
              <a:t> </a:t>
            </a:r>
            <a:r>
              <a:rPr lang="en-US" sz="1200" b="1" spc="-10" dirty="0">
                <a:solidFill>
                  <a:srgbClr val="0080C3"/>
                </a:solidFill>
                <a:latin typeface="Arial"/>
                <a:cs typeface="Arial"/>
              </a:rPr>
              <a:t>600MW</a:t>
            </a:r>
            <a:endParaRPr lang="en-US" sz="1200" dirty="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lang="en-US" sz="1200" dirty="0">
                <a:solidFill>
                  <a:srgbClr val="585858"/>
                </a:solidFill>
                <a:latin typeface="Arial"/>
                <a:cs typeface="Arial"/>
              </a:rPr>
              <a:t>capacity</a:t>
            </a:r>
            <a:r>
              <a:rPr lang="en-US" sz="1200" spc="-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585858"/>
                </a:solidFill>
                <a:latin typeface="Arial"/>
                <a:cs typeface="Arial"/>
              </a:rPr>
              <a:t>for</a:t>
            </a:r>
            <a:r>
              <a:rPr lang="en-US" sz="1200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0080C3"/>
                </a:solidFill>
                <a:latin typeface="Arial"/>
                <a:cs typeface="Arial"/>
              </a:rPr>
              <a:t>4</a:t>
            </a:r>
            <a:r>
              <a:rPr lang="en-US" sz="1200" b="1" spc="-35" dirty="0">
                <a:solidFill>
                  <a:srgbClr val="0080C3"/>
                </a:solidFill>
                <a:latin typeface="Arial"/>
                <a:cs typeface="Arial"/>
              </a:rPr>
              <a:t> </a:t>
            </a:r>
            <a:r>
              <a:rPr lang="en-US" sz="1200" b="1" spc="-10" dirty="0">
                <a:solidFill>
                  <a:srgbClr val="0080C3"/>
                </a:solidFill>
                <a:latin typeface="Arial"/>
                <a:cs typeface="Arial"/>
              </a:rPr>
              <a:t>hours</a:t>
            </a:r>
            <a:endParaRPr lang="en-US" sz="12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805"/>
              </a:spcBef>
              <a:buClr>
                <a:srgbClr val="7D8082"/>
              </a:buClr>
              <a:buSzPct val="109375"/>
              <a:buChar char="•"/>
              <a:tabLst>
                <a:tab pos="299085" algn="l"/>
                <a:tab pos="299720" algn="l"/>
              </a:tabLst>
            </a:pPr>
            <a:r>
              <a:rPr lang="en-US" sz="1200" dirty="0">
                <a:solidFill>
                  <a:srgbClr val="585858"/>
                </a:solidFill>
                <a:latin typeface="Arial"/>
                <a:cs typeface="Arial"/>
              </a:rPr>
              <a:t>Approx.</a:t>
            </a:r>
            <a:r>
              <a:rPr lang="en-US" sz="1200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0080C3"/>
                </a:solidFill>
                <a:latin typeface="Arial"/>
                <a:cs typeface="Arial"/>
              </a:rPr>
              <a:t>30</a:t>
            </a:r>
            <a:r>
              <a:rPr lang="en-US" sz="1200" b="1" spc="-50" dirty="0">
                <a:solidFill>
                  <a:srgbClr val="0080C3"/>
                </a:solidFill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rgbClr val="0080C3"/>
                </a:solidFill>
                <a:latin typeface="Arial"/>
                <a:cs typeface="Arial"/>
              </a:rPr>
              <a:t>acres</a:t>
            </a:r>
            <a:r>
              <a:rPr lang="en-US" sz="1200" b="1" spc="-35" dirty="0">
                <a:solidFill>
                  <a:srgbClr val="0080C3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585858"/>
                </a:solidFill>
                <a:latin typeface="Arial"/>
                <a:cs typeface="Arial"/>
              </a:rPr>
              <a:t>study</a:t>
            </a:r>
            <a:r>
              <a:rPr lang="en-US" sz="1200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en-US" sz="1200" spc="-20" dirty="0">
                <a:solidFill>
                  <a:srgbClr val="585858"/>
                </a:solidFill>
                <a:latin typeface="Arial"/>
                <a:cs typeface="Arial"/>
              </a:rPr>
              <a:t>area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65F42-5340-4935-91B0-89D7015409B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11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Multiple transmission lines are proposed in the west of London region. </a:t>
            </a:r>
          </a:p>
          <a:p>
            <a:r>
              <a:rPr lang="en-US" sz="1200" dirty="0"/>
              <a:t>The concentration and cumulative impacts of the proposed transmission lines in Chatham-Kent is material  </a:t>
            </a:r>
          </a:p>
          <a:p>
            <a:r>
              <a:rPr lang="en-US" sz="1200" dirty="0"/>
              <a:t>A proactive solution is needed to meet provincial objectives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65F42-5340-4935-91B0-89D7015409B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4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80% of our land is agricultural now this is an estimate , Municipal estimates are that 250,000 acres are  under leases or optioned to be leased in CK </a:t>
            </a:r>
          </a:p>
          <a:p>
            <a:r>
              <a:rPr lang="en-US" dirty="0"/>
              <a:t>2021 census data said we have more farmland than land in our community </a:t>
            </a:r>
          </a:p>
          <a:p>
            <a:r>
              <a:rPr lang="en-US" dirty="0"/>
              <a:t> talk about 2008 recession . Lost 18 manufacturers , ag crossed over to represent more than50% of our GDP </a:t>
            </a:r>
          </a:p>
          <a:p>
            <a:r>
              <a:rPr lang="en-US" dirty="0"/>
              <a:t>Farmers signed up in droves before we knew it we had a wind farm in Chatham </a:t>
            </a:r>
            <a:r>
              <a:rPr lang="en-US" dirty="0" err="1"/>
              <a:t>kent</a:t>
            </a:r>
            <a:r>
              <a:rPr lang="en-US" dirty="0"/>
              <a:t> </a:t>
            </a:r>
          </a:p>
          <a:p>
            <a:r>
              <a:rPr lang="en-US" dirty="0"/>
              <a:t>We had some furious councilors , and angry residents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65F42-5340-4935-91B0-89D7015409B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60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581" indent="-172581">
              <a:buFont typeface="Arial" panose="020B0604020202020204" pitchFamily="34" charset="0"/>
              <a:buChar char="•"/>
            </a:pPr>
            <a:r>
              <a:rPr lang="en-US" dirty="0"/>
              <a:t>Three shareholders</a:t>
            </a:r>
          </a:p>
          <a:p>
            <a:pPr marL="172581" indent="-172581">
              <a:buFont typeface="Arial" panose="020B0604020202020204" pitchFamily="34" charset="0"/>
              <a:buChar char="•"/>
            </a:pPr>
            <a:r>
              <a:rPr lang="en-US" dirty="0"/>
              <a:t>Municipally owned corporation</a:t>
            </a:r>
            <a:endParaRPr lang="en-US" dirty="0">
              <a:cs typeface="Calibri"/>
            </a:endParaRPr>
          </a:p>
          <a:p>
            <a:pPr marL="172581" indent="-172581">
              <a:buFont typeface="Arial" panose="020B0604020202020204" pitchFamily="34" charset="0"/>
              <a:buChar char="•"/>
            </a:pPr>
            <a:r>
              <a:rPr lang="en-US" dirty="0"/>
              <a:t>Non municipal shareholder, provides additional governance and financial advice for unregulated businesses</a:t>
            </a:r>
            <a:endParaRPr lang="en-US" dirty="0">
              <a:cs typeface="Calibri"/>
            </a:endParaRPr>
          </a:p>
          <a:p>
            <a:pPr marL="172581" indent="-172581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060555-CB0F-4961-BA14-370A26F6800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37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80% of our land is agricultural now this is an estimate , Municipal estimates are that 250,000 acres are  under leases or optioned to be leased in CK </a:t>
            </a:r>
          </a:p>
          <a:p>
            <a:r>
              <a:rPr lang="en-US" dirty="0"/>
              <a:t>2021 census data said we have more farmland than land in our community </a:t>
            </a:r>
          </a:p>
          <a:p>
            <a:r>
              <a:rPr lang="en-US" dirty="0"/>
              <a:t> talk about 2008 recession . Lost 18 manufacturers , ag crossed over to represent more than50% of our GDP </a:t>
            </a:r>
          </a:p>
          <a:p>
            <a:r>
              <a:rPr lang="en-US" dirty="0"/>
              <a:t>Farmers signed up in droves before we knew it we had a wind farm in Chatham </a:t>
            </a:r>
            <a:r>
              <a:rPr lang="en-US" dirty="0" err="1"/>
              <a:t>kent</a:t>
            </a:r>
            <a:r>
              <a:rPr lang="en-US" dirty="0"/>
              <a:t> </a:t>
            </a:r>
          </a:p>
          <a:p>
            <a:r>
              <a:rPr lang="en-US" dirty="0"/>
              <a:t>We had some furious councilors , and angry residents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65F42-5340-4935-91B0-89D7015409B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91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to this that the province has eliminated all of our coal plants, everything is going electric and even natural gas is getting a bad wrap because it is a carbon fuel </a:t>
            </a:r>
          </a:p>
          <a:p>
            <a:endParaRPr lang="en-US" dirty="0"/>
          </a:p>
          <a:p>
            <a:r>
              <a:rPr lang="en-US" dirty="0"/>
              <a:t>So Nuclear, wind , solar or battery are our choice to close the gap</a:t>
            </a:r>
          </a:p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65F42-5340-4935-91B0-89D7015409B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09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often get asked where will these be installed ..close to load and designed to bypass </a:t>
            </a:r>
            <a:r>
              <a:rPr lang="en-US" dirty="0" err="1"/>
              <a:t>bottelnecks</a:t>
            </a:r>
            <a:r>
              <a:rPr lang="en-US" dirty="0"/>
              <a:t> in the transmission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65F42-5340-4935-91B0-89D7015409B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6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brings us to today </a:t>
            </a:r>
          </a:p>
          <a:p>
            <a:r>
              <a:rPr lang="en-US" dirty="0"/>
              <a:t>I believe you met with Adam </a:t>
            </a:r>
            <a:r>
              <a:rPr lang="en-US" dirty="0" err="1"/>
              <a:t>butterfield</a:t>
            </a:r>
            <a:r>
              <a:rPr lang="en-US" dirty="0"/>
              <a:t> from the IESO</a:t>
            </a:r>
          </a:p>
          <a:p>
            <a:r>
              <a:rPr lang="en-US" dirty="0"/>
              <a:t>There are 3 RFP’s 2 in 2023 and one planned for 2024/2025 timeline and while the current RFP’s are  focused on battery storage and some gas expansion the 2024/2025 RFP will    </a:t>
            </a:r>
          </a:p>
          <a:p>
            <a:r>
              <a:rPr lang="en-US" dirty="0"/>
              <a:t>What do you want wind or solar ..gas 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65F42-5340-4935-91B0-89D7015409B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24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out council reports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65F42-5340-4935-91B0-89D7015409B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16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can but much smaller systems will be installed and they will have less system benefit because they are local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65F42-5340-4935-91B0-89D7015409B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5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why the differences …the money isn’t there on some projects…some projects cost more and some project just simply provide more value to the IESO and the province </a:t>
            </a:r>
          </a:p>
          <a:p>
            <a:endParaRPr lang="en-US" dirty="0"/>
          </a:p>
          <a:p>
            <a:r>
              <a:rPr lang="en-US" dirty="0"/>
              <a:t>This is a capacity payment , and a KW payment  </a:t>
            </a:r>
          </a:p>
          <a:p>
            <a:endParaRPr lang="en-US" dirty="0"/>
          </a:p>
          <a:p>
            <a:r>
              <a:rPr lang="en-US" dirty="0" err="1"/>
              <a:t>Adalaie</a:t>
            </a:r>
            <a:r>
              <a:rPr lang="en-US" dirty="0"/>
              <a:t>, Lambton , </a:t>
            </a:r>
            <a:r>
              <a:rPr lang="en-US" dirty="0" err="1"/>
              <a:t>napanee</a:t>
            </a:r>
            <a:r>
              <a:rPr lang="en-US" dirty="0"/>
              <a:t>, Middlesex county – avoid class one farm 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65F42-5340-4935-91B0-89D7015409B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4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473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38353"/>
            <a:ext cx="6400800" cy="18004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F0F1-8637-44FD-9026-A74CA681AF98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F244A5-9AF9-4969-9D60-1D5B7E552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TEGRUSwTAGcmyk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28514" y="2176463"/>
            <a:ext cx="4886972" cy="18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42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111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-2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F0F1-8637-44FD-9026-A74CA681AF98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F244A5-9AF9-4969-9D60-1D5B7E5521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6138138"/>
            <a:ext cx="674211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5977" y="5786179"/>
            <a:ext cx="2054225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18167"/>
            <a:ext cx="4038600" cy="39872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18167"/>
            <a:ext cx="4038600" cy="39872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F0F1-8637-44FD-9026-A74CA681AF98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F244A5-9AF9-4969-9D60-1D5B7E552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931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02131"/>
            <a:ext cx="4040188" cy="3624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5931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02131"/>
            <a:ext cx="4041775" cy="36157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F0F1-8637-44FD-9026-A74CA681AF98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F244A5-9AF9-4969-9D60-1D5B7E552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F0F1-8637-44FD-9026-A74CA681AF98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F244A5-9AF9-4969-9D60-1D5B7E552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F0F1-8637-44FD-9026-A74CA681AF98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F244A5-9AF9-4969-9D60-1D5B7E552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111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F0F1-8637-44FD-9026-A74CA681AF98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F244A5-9AF9-4969-9D60-1D5B7E5521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111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F0F1-8637-44FD-9026-A74CA681AF98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F244A5-9AF9-4969-9D60-1D5B7E5521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832" y="604247"/>
            <a:ext cx="821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61237" y="1860699"/>
            <a:ext cx="7634178" cy="40829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111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ENTEGRUSwTAGcmyk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128514" y="2176463"/>
            <a:ext cx="4886972" cy="18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9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0" y="111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0" y="6138138"/>
            <a:ext cx="674211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25977" y="5786179"/>
            <a:ext cx="2054225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832" y="604247"/>
            <a:ext cx="82189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237" y="1860699"/>
            <a:ext cx="7634178" cy="4082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6F0F1-8637-44FD-9026-A74CA681AF98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60" r:id="rId9"/>
    <p:sldLayoutId id="2147483661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200" baseline="0">
          <a:solidFill>
            <a:srgbClr val="007DC3"/>
          </a:solidFill>
          <a:latin typeface="Segoe UI" pitchFamily="34" charset="0"/>
          <a:ea typeface="Segoe UI" pitchFamily="34" charset="0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i="1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95325" y="666750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br>
              <a:rPr lang="en-CA"/>
            </a:br>
            <a:endParaRPr lang="en-CA"/>
          </a:p>
        </p:txBody>
      </p:sp>
      <p:pic>
        <p:nvPicPr>
          <p:cNvPr id="3" name="Picture 5" descr="A picture containing text, different, various, bunch&#10;&#10;Description automatically generated">
            <a:extLst>
              <a:ext uri="{FF2B5EF4-FFF2-40B4-BE49-F238E27FC236}">
                <a16:creationId xmlns:a16="http://schemas.microsoft.com/office/drawing/2014/main" id="{B6FD1308-2446-CBD8-866B-86240C391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" y="425010"/>
            <a:ext cx="8708391" cy="4934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A4AE99-5CA0-4D23-829B-5DA77732D279}"/>
              </a:ext>
            </a:extLst>
          </p:cNvPr>
          <p:cNvSpPr txBox="1"/>
          <p:nvPr/>
        </p:nvSpPr>
        <p:spPr>
          <a:xfrm>
            <a:off x="4708634" y="3244334"/>
            <a:ext cx="4134464" cy="369332"/>
          </a:xfrm>
          <a:prstGeom prst="rect">
            <a:avLst/>
          </a:prstGeom>
          <a:solidFill>
            <a:srgbClr val="F3F3F3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Entegrus Inc. Overview</a:t>
            </a:r>
          </a:p>
        </p:txBody>
      </p:sp>
    </p:spTree>
    <p:extLst>
      <p:ext uri="{BB962C8B-B14F-4D97-AF65-F5344CB8AC3E}">
        <p14:creationId xmlns:p14="http://schemas.microsoft.com/office/powerpoint/2010/main" val="2460693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722A-49BD-4C23-9CA9-52286E3E9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Asked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7A140-9E3D-4F60-8ACB-A840530C5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/>
              <a:t>What are the potential impacts of Battery</a:t>
            </a:r>
            <a:endParaRPr lang="en-US" dirty="0"/>
          </a:p>
          <a:p>
            <a:r>
              <a:rPr lang="en-US" i="1" dirty="0"/>
              <a:t>What type of foundations are required and how deep will they be? </a:t>
            </a:r>
            <a:endParaRPr lang="en-US" dirty="0"/>
          </a:p>
          <a:p>
            <a:r>
              <a:rPr lang="en-US" i="1" dirty="0"/>
              <a:t> Energy Storage Systems and how safe are they (public safety, fire, environmental contamination, etc.)? </a:t>
            </a:r>
          </a:p>
          <a:p>
            <a:r>
              <a:rPr lang="en-US" i="1" dirty="0"/>
              <a:t>Have other municipalities provided support for these types of projects?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60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EAE02-7EEB-4C38-8A0B-590ED1540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Asked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A382-450C-4206-A6EB-A1A3025BF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can’t these be installed in the city?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562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CF2EF-80D8-4526-9C67-6989564C3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Thank You! </a:t>
            </a:r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000" dirty="0"/>
              <a:t>Questions?  </a:t>
            </a:r>
          </a:p>
        </p:txBody>
      </p:sp>
    </p:spTree>
    <p:extLst>
      <p:ext uri="{BB962C8B-B14F-4D97-AF65-F5344CB8AC3E}">
        <p14:creationId xmlns:p14="http://schemas.microsoft.com/office/powerpoint/2010/main" val="929226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BFD4-FB32-448E-97C9-DD6AB6224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Use Considerations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8EA29B-AB44-481E-B8AA-DBB1E9D07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02" y="2188879"/>
            <a:ext cx="8784839" cy="307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41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4174" y="-66173"/>
            <a:ext cx="5091598" cy="1038501"/>
          </a:xfrm>
          <a:prstGeom prst="rect">
            <a:avLst/>
          </a:prstGeom>
        </p:spPr>
        <p:txBody>
          <a:bodyPr vert="horz" wrap="square" lIns="0" tIns="53097" rIns="0" bIns="0" rtlCol="0" anchor="ctr">
            <a:spAutoFit/>
          </a:bodyPr>
          <a:lstStyle/>
          <a:p>
            <a:pPr marL="202184">
              <a:spcBef>
                <a:spcPts val="68"/>
              </a:spcBef>
            </a:pPr>
            <a:r>
              <a:rPr sz="3200" dirty="0"/>
              <a:t>What</a:t>
            </a:r>
            <a:r>
              <a:rPr sz="3200" spc="-14" dirty="0"/>
              <a:t> </a:t>
            </a:r>
            <a:r>
              <a:rPr sz="3200" dirty="0"/>
              <a:t>a</a:t>
            </a:r>
            <a:r>
              <a:rPr sz="3200" spc="-10" dirty="0"/>
              <a:t> </a:t>
            </a:r>
            <a:r>
              <a:rPr sz="3200" dirty="0"/>
              <a:t>BESS</a:t>
            </a:r>
            <a:r>
              <a:rPr sz="3200" spc="-7" dirty="0"/>
              <a:t> </a:t>
            </a:r>
            <a:r>
              <a:rPr sz="3200" dirty="0"/>
              <a:t>Project</a:t>
            </a:r>
            <a:r>
              <a:rPr sz="3200" spc="-10" dirty="0"/>
              <a:t> </a:t>
            </a:r>
            <a:r>
              <a:rPr sz="3200" dirty="0"/>
              <a:t>Looks</a:t>
            </a:r>
            <a:r>
              <a:rPr sz="3200" spc="-10" dirty="0"/>
              <a:t> </a:t>
            </a:r>
            <a:r>
              <a:rPr sz="3200" spc="-14" dirty="0"/>
              <a:t>Like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11670" y="0"/>
            <a:ext cx="1284091" cy="8697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7888" y="1037013"/>
            <a:ext cx="2768138" cy="16157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33701" y="1037013"/>
            <a:ext cx="2872047" cy="16157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7661" y="4291440"/>
            <a:ext cx="2252748" cy="123236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03422" y="1037013"/>
            <a:ext cx="1778923" cy="161578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24400" y="2741117"/>
            <a:ext cx="3690157" cy="286910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67888" y="2741119"/>
            <a:ext cx="2949979" cy="12510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DA45C-FF9C-4DA6-B379-AB61FC964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EA96F-F57C-487C-B4F9-3A3C00491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77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21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E15EC-AB51-4CA1-962C-D7C9409F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0DEFF4-038B-43C7-85C7-1AC5CA4AD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84" y="706609"/>
            <a:ext cx="7978831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87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7D893-DA51-450A-B750-823182E63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16" y="276225"/>
            <a:ext cx="8218967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Review: </a:t>
            </a:r>
            <a:r>
              <a:rPr lang="en-US" dirty="0" err="1"/>
              <a:t>Boralex</a:t>
            </a:r>
            <a:r>
              <a:rPr lang="en-US" dirty="0"/>
              <a:t> Submission </a:t>
            </a:r>
          </a:p>
        </p:txBody>
      </p:sp>
      <p:pic>
        <p:nvPicPr>
          <p:cNvPr id="4" name="object 11">
            <a:extLst>
              <a:ext uri="{FF2B5EF4-FFF2-40B4-BE49-F238E27FC236}">
                <a16:creationId xmlns:a16="http://schemas.microsoft.com/office/drawing/2014/main" id="{02BFF861-58EA-4896-B835-1D7BA4E3085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t="12521" r="2" b="26483"/>
          <a:stretch/>
        </p:blipFill>
        <p:spPr>
          <a:xfrm>
            <a:off x="0" y="1517799"/>
            <a:ext cx="6076066" cy="392097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246AE4-EBAA-4AB6-BAE5-829210DE0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066" y="1419225"/>
            <a:ext cx="3214266" cy="1842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C7175-28E5-450C-83BC-56AE25814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631" y="3261617"/>
            <a:ext cx="2131852" cy="248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74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899E6-1DFA-4363-A34F-D3C883905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7" y="0"/>
            <a:ext cx="8983486" cy="69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42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3078480" cy="5143500"/>
            <a:chOff x="0" y="0"/>
            <a:chExt cx="410464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051300" cy="6858000"/>
            </a:xfrm>
            <a:custGeom>
              <a:avLst/>
              <a:gdLst/>
              <a:ahLst/>
              <a:cxnLst/>
              <a:rect l="l" t="t" r="r" b="b"/>
              <a:pathLst>
                <a:path w="4051300" h="6858000">
                  <a:moveTo>
                    <a:pt x="4050791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050791" y="6858000"/>
                  </a:lnTo>
                  <a:lnTo>
                    <a:pt x="4050791" y="0"/>
                  </a:lnTo>
                  <a:close/>
                </a:path>
              </a:pathLst>
            </a:custGeom>
            <a:solidFill>
              <a:srgbClr val="2583C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" name="object 4"/>
            <p:cNvSpPr/>
            <p:nvPr/>
          </p:nvSpPr>
          <p:spPr>
            <a:xfrm>
              <a:off x="4040123" y="0"/>
              <a:ext cx="64135" cy="6858000"/>
            </a:xfrm>
            <a:custGeom>
              <a:avLst/>
              <a:gdLst/>
              <a:ahLst/>
              <a:cxnLst/>
              <a:rect l="l" t="t" r="r" b="b"/>
              <a:pathLst>
                <a:path w="64135" h="6858000">
                  <a:moveTo>
                    <a:pt x="6400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4008" y="6858000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1955" y="1000681"/>
            <a:ext cx="2567940" cy="41998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ts val="3244"/>
              </a:lnSpc>
            </a:pPr>
            <a:r>
              <a:rPr sz="2925" b="0" spc="-38" dirty="0">
                <a:solidFill>
                  <a:srgbClr val="FFFFFF"/>
                </a:solidFill>
                <a:latin typeface="Arial"/>
                <a:cs typeface="Arial"/>
              </a:rPr>
              <a:t>Chatham-</a:t>
            </a:r>
            <a:r>
              <a:rPr sz="2925" b="0" spc="-23" dirty="0">
                <a:solidFill>
                  <a:srgbClr val="FFFFFF"/>
                </a:solidFill>
                <a:latin typeface="Arial"/>
                <a:cs typeface="Arial"/>
              </a:rPr>
              <a:t>Kent</a:t>
            </a:r>
            <a:endParaRPr sz="2925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1955" y="1867548"/>
            <a:ext cx="2318385" cy="2967865"/>
          </a:xfrm>
          <a:prstGeom prst="rect">
            <a:avLst/>
          </a:prstGeom>
        </p:spPr>
        <p:txBody>
          <a:bodyPr vert="horz" wrap="square" lIns="0" tIns="94298" rIns="0" bIns="0" rtlCol="0">
            <a:spAutoFit/>
          </a:bodyPr>
          <a:lstStyle/>
          <a:p>
            <a:pPr marL="223838" indent="-214313">
              <a:spcBef>
                <a:spcPts val="675"/>
              </a:spcBef>
              <a:buClr>
                <a:srgbClr val="1CACE3"/>
              </a:buClr>
              <a:buFont typeface="Arial" panose="020B0604020202020204" pitchFamily="34" charset="0"/>
              <a:buChar char="•"/>
              <a:tabLst>
                <a:tab pos="224314" algn="l"/>
                <a:tab pos="224790" algn="l"/>
              </a:tabLst>
            </a:pPr>
            <a:r>
              <a:rPr sz="1350" dirty="0">
                <a:solidFill>
                  <a:schemeClr val="bg1"/>
                </a:solidFill>
              </a:rPr>
              <a:t>ONE Tier Government</a:t>
            </a:r>
          </a:p>
          <a:p>
            <a:pPr marL="223838" indent="-214313">
              <a:spcBef>
                <a:spcPts val="675"/>
              </a:spcBef>
              <a:buClr>
                <a:srgbClr val="1CACE3"/>
              </a:buClr>
              <a:buFont typeface="Arial" panose="020B0604020202020204" pitchFamily="34" charset="0"/>
              <a:buChar char="•"/>
              <a:tabLst>
                <a:tab pos="224314" algn="l"/>
                <a:tab pos="224790" algn="l"/>
              </a:tabLst>
            </a:pPr>
            <a:r>
              <a:rPr sz="1350" dirty="0">
                <a:solidFill>
                  <a:schemeClr val="bg1"/>
                </a:solidFill>
              </a:rPr>
              <a:t>Population of 10</a:t>
            </a:r>
            <a:r>
              <a:rPr lang="en-US" sz="1350" dirty="0">
                <a:solidFill>
                  <a:schemeClr val="bg1"/>
                </a:solidFill>
              </a:rPr>
              <a:t>4,316 </a:t>
            </a:r>
            <a:r>
              <a:rPr sz="1350" dirty="0">
                <a:solidFill>
                  <a:schemeClr val="bg1"/>
                </a:solidFill>
              </a:rPr>
              <a:t> (2021 Census)</a:t>
            </a:r>
          </a:p>
          <a:p>
            <a:pPr marL="223838" indent="-214313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1"/>
                </a:solidFill>
              </a:rPr>
              <a:t>2,458 sq. km’s </a:t>
            </a:r>
          </a:p>
          <a:p>
            <a:pPr marL="223838" indent="-214313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1"/>
                </a:solidFill>
              </a:rPr>
              <a:t>~600,000 Acres</a:t>
            </a:r>
          </a:p>
          <a:p>
            <a:pPr marL="223838" indent="-214313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1"/>
                </a:solidFill>
              </a:rPr>
              <a:t>110 KM of Shoreline	</a:t>
            </a:r>
          </a:p>
          <a:p>
            <a:pPr marL="223838" indent="-214313">
              <a:spcBef>
                <a:spcPts val="675"/>
              </a:spcBef>
              <a:buClr>
                <a:srgbClr val="1CACE3"/>
              </a:buClr>
              <a:buFont typeface="Arial" panose="020B0604020202020204" pitchFamily="34" charset="0"/>
              <a:buChar char="•"/>
              <a:tabLst>
                <a:tab pos="224314" algn="l"/>
                <a:tab pos="224790" algn="l"/>
              </a:tabLst>
            </a:pPr>
            <a:r>
              <a:rPr sz="1350" dirty="0">
                <a:solidFill>
                  <a:schemeClr val="bg1"/>
                </a:solidFill>
              </a:rPr>
              <a:t>Stable government permitting process</a:t>
            </a:r>
            <a:endParaRPr lang="en-US" sz="1350" dirty="0">
              <a:solidFill>
                <a:schemeClr val="bg1"/>
              </a:solidFill>
            </a:endParaRPr>
          </a:p>
          <a:p>
            <a:pPr marL="223838" indent="-214313">
              <a:spcBef>
                <a:spcPts val="675"/>
              </a:spcBef>
              <a:buClr>
                <a:srgbClr val="1CACE3"/>
              </a:buClr>
              <a:buFont typeface="Arial" panose="020B0604020202020204" pitchFamily="34" charset="0"/>
              <a:buChar char="•"/>
              <a:tabLst>
                <a:tab pos="224314" algn="l"/>
                <a:tab pos="224790" algn="l"/>
              </a:tabLst>
            </a:pPr>
            <a:r>
              <a:rPr lang="en-US" sz="1350" dirty="0">
                <a:solidFill>
                  <a:schemeClr val="bg1"/>
                </a:solidFill>
              </a:rPr>
              <a:t>550 Wind Turbines , 1050 MW of installed capacity </a:t>
            </a:r>
            <a:endParaRPr sz="1350" dirty="0">
              <a:solidFill>
                <a:schemeClr val="bg1"/>
              </a:solidFill>
            </a:endParaRPr>
          </a:p>
          <a:p>
            <a:pPr marL="224314" marR="217170" indent="-215265">
              <a:lnSpc>
                <a:spcPct val="70000"/>
              </a:lnSpc>
              <a:spcBef>
                <a:spcPts val="1050"/>
              </a:spcBef>
              <a:buClr>
                <a:srgbClr val="1CACE3"/>
              </a:buClr>
              <a:buFont typeface="Arial"/>
              <a:buChar char="•"/>
              <a:tabLst>
                <a:tab pos="224314" algn="l"/>
                <a:tab pos="224790" algn="l"/>
              </a:tabLst>
            </a:pPr>
            <a:endParaRPr sz="10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BD22BB-2897-4317-8337-0D35BF42B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391" y="991591"/>
            <a:ext cx="5838681" cy="489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7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516" y="225758"/>
            <a:ext cx="8218967" cy="457200"/>
          </a:xfrm>
        </p:spPr>
        <p:txBody>
          <a:bodyPr>
            <a:normAutofit fontScale="90000"/>
          </a:bodyPr>
          <a:lstStyle/>
          <a:p>
            <a:r>
              <a:rPr lang="en-US" dirty="0"/>
              <a:t>Entegrus Corporate Org Chart</a:t>
            </a:r>
            <a:br>
              <a:rPr lang="en-US" dirty="0"/>
            </a:b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CC502-CC5C-45FC-97DC-94C68A5A7BE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F9931-0077-445B-820A-D416C369B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817"/>
            <a:ext cx="9144000" cy="63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5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B3C2F8-1E9D-4964-87FC-24CC19FFF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8167"/>
            <a:ext cx="9026787" cy="53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8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4CD647-EC99-426F-99BA-EB465CD12E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66"/>
            <a:ext cx="9144000" cy="517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09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day&#10;&#10;Description automatically generated">
            <a:extLst>
              <a:ext uri="{FF2B5EF4-FFF2-40B4-BE49-F238E27FC236}">
                <a16:creationId xmlns:a16="http://schemas.microsoft.com/office/drawing/2014/main" id="{F14E6744-C22D-4312-8EC6-974DF92C2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68"/>
            <a:ext cx="9143999" cy="57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59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3078480" cy="5143500"/>
            <a:chOff x="0" y="0"/>
            <a:chExt cx="410464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051300" cy="6858000"/>
            </a:xfrm>
            <a:custGeom>
              <a:avLst/>
              <a:gdLst/>
              <a:ahLst/>
              <a:cxnLst/>
              <a:rect l="l" t="t" r="r" b="b"/>
              <a:pathLst>
                <a:path w="4051300" h="6858000">
                  <a:moveTo>
                    <a:pt x="4050791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050791" y="6858000"/>
                  </a:lnTo>
                  <a:lnTo>
                    <a:pt x="4050791" y="0"/>
                  </a:lnTo>
                  <a:close/>
                </a:path>
              </a:pathLst>
            </a:custGeom>
            <a:solidFill>
              <a:srgbClr val="2583C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" name="object 4"/>
            <p:cNvSpPr/>
            <p:nvPr/>
          </p:nvSpPr>
          <p:spPr>
            <a:xfrm>
              <a:off x="4040123" y="0"/>
              <a:ext cx="64135" cy="6858000"/>
            </a:xfrm>
            <a:custGeom>
              <a:avLst/>
              <a:gdLst/>
              <a:ahLst/>
              <a:cxnLst/>
              <a:rect l="l" t="t" r="r" b="b"/>
              <a:pathLst>
                <a:path w="64135" h="6858000">
                  <a:moveTo>
                    <a:pt x="6400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4008" y="6858000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1955" y="1000681"/>
            <a:ext cx="2567940" cy="41998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ts val="3244"/>
              </a:lnSpc>
            </a:pPr>
            <a:r>
              <a:rPr sz="2925" b="0" spc="-38" dirty="0">
                <a:solidFill>
                  <a:srgbClr val="FFFFFF"/>
                </a:solidFill>
                <a:latin typeface="Arial"/>
                <a:cs typeface="Arial"/>
              </a:rPr>
              <a:t>Chatham-</a:t>
            </a:r>
            <a:r>
              <a:rPr sz="2925" b="0" spc="-23" dirty="0">
                <a:solidFill>
                  <a:srgbClr val="FFFFFF"/>
                </a:solidFill>
                <a:latin typeface="Arial"/>
                <a:cs typeface="Arial"/>
              </a:rPr>
              <a:t>Kent</a:t>
            </a:r>
            <a:endParaRPr sz="2925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1955" y="1867548"/>
            <a:ext cx="2318385" cy="2967865"/>
          </a:xfrm>
          <a:prstGeom prst="rect">
            <a:avLst/>
          </a:prstGeom>
        </p:spPr>
        <p:txBody>
          <a:bodyPr vert="horz" wrap="square" lIns="0" tIns="94298" rIns="0" bIns="0" rtlCol="0">
            <a:spAutoFit/>
          </a:bodyPr>
          <a:lstStyle/>
          <a:p>
            <a:pPr marL="223838" indent="-214313">
              <a:spcBef>
                <a:spcPts val="675"/>
              </a:spcBef>
              <a:buClr>
                <a:srgbClr val="1CACE3"/>
              </a:buClr>
              <a:buFont typeface="Arial" panose="020B0604020202020204" pitchFamily="34" charset="0"/>
              <a:buChar char="•"/>
              <a:tabLst>
                <a:tab pos="224314" algn="l"/>
                <a:tab pos="224790" algn="l"/>
              </a:tabLst>
            </a:pPr>
            <a:r>
              <a:rPr sz="1350" dirty="0">
                <a:solidFill>
                  <a:schemeClr val="bg1"/>
                </a:solidFill>
              </a:rPr>
              <a:t>ONE Tier Government</a:t>
            </a:r>
          </a:p>
          <a:p>
            <a:pPr marL="223838" indent="-214313">
              <a:spcBef>
                <a:spcPts val="675"/>
              </a:spcBef>
              <a:buClr>
                <a:srgbClr val="1CACE3"/>
              </a:buClr>
              <a:buFont typeface="Arial" panose="020B0604020202020204" pitchFamily="34" charset="0"/>
              <a:buChar char="•"/>
              <a:tabLst>
                <a:tab pos="224314" algn="l"/>
                <a:tab pos="224790" algn="l"/>
              </a:tabLst>
            </a:pPr>
            <a:r>
              <a:rPr sz="1350" dirty="0">
                <a:solidFill>
                  <a:schemeClr val="bg1"/>
                </a:solidFill>
              </a:rPr>
              <a:t>Population of 10</a:t>
            </a:r>
            <a:r>
              <a:rPr lang="en-US" sz="1350" dirty="0">
                <a:solidFill>
                  <a:schemeClr val="bg1"/>
                </a:solidFill>
              </a:rPr>
              <a:t>4,316 </a:t>
            </a:r>
            <a:r>
              <a:rPr sz="1350" dirty="0">
                <a:solidFill>
                  <a:schemeClr val="bg1"/>
                </a:solidFill>
              </a:rPr>
              <a:t> (2021 Census)</a:t>
            </a:r>
          </a:p>
          <a:p>
            <a:pPr marL="223838" indent="-214313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1"/>
                </a:solidFill>
              </a:rPr>
              <a:t>2,458 sq. km’s </a:t>
            </a:r>
          </a:p>
          <a:p>
            <a:pPr marL="223838" indent="-214313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1"/>
                </a:solidFill>
              </a:rPr>
              <a:t>~600,000 Acres</a:t>
            </a:r>
          </a:p>
          <a:p>
            <a:pPr marL="223838" indent="-214313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1"/>
                </a:solidFill>
              </a:rPr>
              <a:t>110 KM of Shoreline	</a:t>
            </a:r>
          </a:p>
          <a:p>
            <a:pPr marL="223838" indent="-214313">
              <a:spcBef>
                <a:spcPts val="675"/>
              </a:spcBef>
              <a:buClr>
                <a:srgbClr val="1CACE3"/>
              </a:buClr>
              <a:buFont typeface="Arial" panose="020B0604020202020204" pitchFamily="34" charset="0"/>
              <a:buChar char="•"/>
              <a:tabLst>
                <a:tab pos="224314" algn="l"/>
                <a:tab pos="224790" algn="l"/>
              </a:tabLst>
            </a:pPr>
            <a:r>
              <a:rPr sz="1350" dirty="0">
                <a:solidFill>
                  <a:schemeClr val="bg1"/>
                </a:solidFill>
              </a:rPr>
              <a:t>Stable government permitting process</a:t>
            </a:r>
            <a:endParaRPr lang="en-US" sz="1350" dirty="0">
              <a:solidFill>
                <a:schemeClr val="bg1"/>
              </a:solidFill>
            </a:endParaRPr>
          </a:p>
          <a:p>
            <a:pPr marL="223838" indent="-214313">
              <a:spcBef>
                <a:spcPts val="675"/>
              </a:spcBef>
              <a:buClr>
                <a:srgbClr val="1CACE3"/>
              </a:buClr>
              <a:buFont typeface="Arial" panose="020B0604020202020204" pitchFamily="34" charset="0"/>
              <a:buChar char="•"/>
              <a:tabLst>
                <a:tab pos="224314" algn="l"/>
                <a:tab pos="224790" algn="l"/>
              </a:tabLst>
            </a:pPr>
            <a:r>
              <a:rPr lang="en-US" sz="1350" dirty="0">
                <a:solidFill>
                  <a:schemeClr val="bg1"/>
                </a:solidFill>
              </a:rPr>
              <a:t>550 Wind Turbines , 1050 MW of installed capacity </a:t>
            </a:r>
            <a:endParaRPr sz="1350" dirty="0">
              <a:solidFill>
                <a:schemeClr val="bg1"/>
              </a:solidFill>
            </a:endParaRPr>
          </a:p>
          <a:p>
            <a:pPr marL="224314" marR="217170" indent="-215265">
              <a:lnSpc>
                <a:spcPct val="70000"/>
              </a:lnSpc>
              <a:spcBef>
                <a:spcPts val="1050"/>
              </a:spcBef>
              <a:buClr>
                <a:srgbClr val="1CACE3"/>
              </a:buClr>
              <a:buFont typeface="Arial"/>
              <a:buChar char="•"/>
              <a:tabLst>
                <a:tab pos="224314" algn="l"/>
                <a:tab pos="224790" algn="l"/>
              </a:tabLst>
            </a:pPr>
            <a:endParaRPr sz="10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BD22BB-2897-4317-8337-0D35BF42B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391" y="991591"/>
            <a:ext cx="5838681" cy="48948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1E00B-CAEF-43A8-87BA-51320C11A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IESO Procurement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622CF-28CB-4F4D-9606-A608B5458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After more than a decade of strong supply, Ontario is entering a period of emerging electricity system needs, driven by increasing demand, the refurbishment of nuclear generating units, as well as expiring contracts for existing facilities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To address these needs, the IESO is competitively securing 3,500 MW of capacity through the first Long-Term Request for Proposals (LT1 RFP), complimentary expedited procurement process “the Expedited Process” (E-LT1 RFP), and the Same Technology Upgrade Solicitation.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14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EF7B3-879C-40B6-968F-30FEBC1BD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16" y="152302"/>
            <a:ext cx="8218967" cy="1143000"/>
          </a:xfrm>
        </p:spPr>
        <p:txBody>
          <a:bodyPr/>
          <a:lstStyle/>
          <a:p>
            <a:r>
              <a:rPr lang="en-US" dirty="0"/>
              <a:t>Locational Considerations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EC077E-23DD-4AC0-9C3A-7D5D70C0C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870" y="1019503"/>
            <a:ext cx="8778901" cy="494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53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D975-CC21-4E27-96CA-EA49B6DC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Storage Projects in C-K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03644-E88C-41F3-9E44-0CA083691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237" y="1914488"/>
            <a:ext cx="7634178" cy="40829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Wheat Energy Storage (RES Canada)</a:t>
            </a:r>
          </a:p>
          <a:p>
            <a:pPr lvl="1"/>
            <a:r>
              <a:rPr lang="en-US" dirty="0"/>
              <a:t>Project Technology - Lithium-ion battery energy storage system </a:t>
            </a:r>
          </a:p>
          <a:p>
            <a:pPr lvl="1"/>
            <a:r>
              <a:rPr lang="en-US" dirty="0"/>
              <a:t>Project Contract Capacity – 75-150 MW </a:t>
            </a:r>
          </a:p>
          <a:p>
            <a:pPr lvl="1"/>
            <a:r>
              <a:rPr lang="en-US" dirty="0"/>
              <a:t>Project Size – approximately 6 hectares (15 acres)</a:t>
            </a:r>
          </a:p>
          <a:p>
            <a:pPr marL="0" indent="0">
              <a:buNone/>
            </a:pPr>
            <a:r>
              <a:rPr lang="en-US" dirty="0"/>
              <a:t>Chatham Battery Energy Storage (</a:t>
            </a:r>
            <a:r>
              <a:rPr lang="en-US" dirty="0" err="1"/>
              <a:t>Boralex</a:t>
            </a:r>
            <a:r>
              <a:rPr lang="en-US" dirty="0"/>
              <a:t> Inc.)</a:t>
            </a:r>
          </a:p>
          <a:p>
            <a:pPr lvl="1"/>
            <a:r>
              <a:rPr lang="en-US" dirty="0"/>
              <a:t>Project Technology - Lithium-ion battery energy storage system </a:t>
            </a:r>
          </a:p>
          <a:p>
            <a:pPr lvl="1"/>
            <a:r>
              <a:rPr lang="en-US" dirty="0"/>
              <a:t>Project Contract Capacity – up to 600 MW </a:t>
            </a:r>
          </a:p>
          <a:p>
            <a:pPr lvl="1"/>
            <a:r>
              <a:rPr lang="en-US" dirty="0"/>
              <a:t>Project Size – up to 9.3 hectares (23 acres)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373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4A339-0458-4CCC-9BD9-A691D5721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Battery Storage Projects in C-K </a:t>
            </a:r>
            <a:r>
              <a:rPr lang="en-US" sz="2800" dirty="0" err="1"/>
              <a:t>cont</a:t>
            </a:r>
            <a:r>
              <a:rPr lang="en-US" sz="2800" dirty="0"/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1B877-E7DE-4656-BBC6-6B03559E4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Chatham-Kent BESS (Kruger Energy and </a:t>
            </a:r>
            <a:r>
              <a:rPr lang="en-US" dirty="0" err="1"/>
              <a:t>Innergex</a:t>
            </a:r>
            <a:r>
              <a:rPr lang="en-US" dirty="0"/>
              <a:t>) </a:t>
            </a:r>
          </a:p>
          <a:p>
            <a:r>
              <a:rPr lang="en-US" dirty="0"/>
              <a:t>Project Technology - Lithium-ion battery energy storage system </a:t>
            </a:r>
          </a:p>
          <a:p>
            <a:r>
              <a:rPr lang="en-US" dirty="0"/>
              <a:t>Project Contract Capacity – 100-145 MW </a:t>
            </a:r>
          </a:p>
          <a:p>
            <a:r>
              <a:rPr lang="en-US" dirty="0"/>
              <a:t>Project Size – approximately 5.7 hectares (14 acres)</a:t>
            </a:r>
          </a:p>
          <a:p>
            <a:pPr marL="0" indent="0">
              <a:buNone/>
            </a:pPr>
            <a:r>
              <a:rPr lang="en-US" b="1" dirty="0"/>
              <a:t>On February 13</a:t>
            </a:r>
            <a:r>
              <a:rPr lang="en-US" b="1" baseline="30000" dirty="0"/>
              <a:t>th</a:t>
            </a:r>
            <a:r>
              <a:rPr lang="en-US" b="1" dirty="0"/>
              <a:t> C-K Council voted in </a:t>
            </a:r>
            <a:r>
              <a:rPr lang="en-US" b="1" dirty="0" err="1"/>
              <a:t>favour</a:t>
            </a:r>
            <a:r>
              <a:rPr lang="en-US" b="1" dirty="0"/>
              <a:t> of providing all of the above battery projects a support resolution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20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E3089-2039-4E19-93B1-D23DC707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Council Support Resolutions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3BD17-5CD8-4CD7-9ADF-5212C7586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additional project, a 12 MW CHP plant associated with a greenhouse was also approved </a:t>
            </a:r>
          </a:p>
          <a:p>
            <a:r>
              <a:rPr lang="en-US" dirty="0"/>
              <a:t>Several questions were raised about the new technology and additional consultation by the developers was needed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25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945DC-7D7C-4A19-854A-DBE4950F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Asked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D8254-8370-483D-A1B4-B4E10EEE2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/>
              <a:t>What is a Battery Energy Storage System and what type of structures will be on site? </a:t>
            </a:r>
            <a:endParaRPr lang="en-US" dirty="0"/>
          </a:p>
          <a:p>
            <a:r>
              <a:rPr lang="en-US" i="1" dirty="0"/>
              <a:t>Why is Battery Storage needed in Ontario and is it a long-term beneficial solution? </a:t>
            </a:r>
            <a:endParaRPr lang="en-US" dirty="0"/>
          </a:p>
          <a:p>
            <a:r>
              <a:rPr lang="en-US" i="1" dirty="0"/>
              <a:t>Why is Battery Storage needed in Chatham-Kent? </a:t>
            </a:r>
          </a:p>
          <a:p>
            <a:r>
              <a:rPr lang="en-US" i="1" dirty="0"/>
              <a:t>Why are the facilities being proposed on farmland and is that permitted?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68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1234BBD46A22429AE71FFF4ABCB582" ma:contentTypeVersion="13" ma:contentTypeDescription="Create a new document." ma:contentTypeScope="" ma:versionID="2b0c553f74263c38eb7b17b13f834d0f">
  <xsd:schema xmlns:xsd="http://www.w3.org/2001/XMLSchema" xmlns:xs="http://www.w3.org/2001/XMLSchema" xmlns:p="http://schemas.microsoft.com/office/2006/metadata/properties" xmlns:ns3="70f08a93-c375-422d-895d-cef6d012521e" xmlns:ns4="d74966fb-09fa-4ecc-a380-9dd6330e683c" targetNamespace="http://schemas.microsoft.com/office/2006/metadata/properties" ma:root="true" ma:fieldsID="6a677c4bcc4e4576e3311deb018e72d2" ns3:_="" ns4:_="">
    <xsd:import namespace="70f08a93-c375-422d-895d-cef6d012521e"/>
    <xsd:import namespace="d74966fb-09fa-4ecc-a380-9dd6330e68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f08a93-c375-422d-895d-cef6d01252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4966fb-09fa-4ecc-a380-9dd6330e683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9F801B-2597-4276-BCE9-2C749ACD99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EFB10E-47D9-4EE0-A76A-C1CA3B76DE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f08a93-c375-422d-895d-cef6d012521e"/>
    <ds:schemaRef ds:uri="d74966fb-09fa-4ecc-a380-9dd6330e68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2E82DC-2442-4324-8E32-6AEA9814050C}">
  <ds:schemaRefs>
    <ds:schemaRef ds:uri="70f08a93-c375-422d-895d-cef6d012521e"/>
    <ds:schemaRef ds:uri="http://purl.org/dc/dcmitype/"/>
    <ds:schemaRef ds:uri="http://schemas.microsoft.com/office/2006/metadata/properties"/>
    <ds:schemaRef ds:uri="http://schemas.microsoft.com/office/2006/documentManagement/types"/>
    <ds:schemaRef ds:uri="d74966fb-09fa-4ecc-a380-9dd6330e683c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1074</Words>
  <Application>Microsoft Office PowerPoint</Application>
  <PresentationFormat>On-screen Show (4:3)</PresentationFormat>
  <Paragraphs>118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Segoe UI</vt:lpstr>
      <vt:lpstr>Times New Roman</vt:lpstr>
      <vt:lpstr>Office Theme</vt:lpstr>
      <vt:lpstr> </vt:lpstr>
      <vt:lpstr>Entegrus Corporate Org Chart </vt:lpstr>
      <vt:lpstr>Chatham-Kent</vt:lpstr>
      <vt:lpstr>IESO Procurement </vt:lpstr>
      <vt:lpstr>Locational Considerations</vt:lpstr>
      <vt:lpstr>Battery Storage Projects in C-K</vt:lpstr>
      <vt:lpstr>Battery Storage Projects in C-K cont…</vt:lpstr>
      <vt:lpstr>Council Support Resolutions </vt:lpstr>
      <vt:lpstr>Questions Asked</vt:lpstr>
      <vt:lpstr>Questions Asked</vt:lpstr>
      <vt:lpstr>Questions Asked</vt:lpstr>
      <vt:lpstr>PowerPoint Presentation</vt:lpstr>
      <vt:lpstr>Land Use Considerations</vt:lpstr>
      <vt:lpstr>What a BESS Project Looks Like</vt:lpstr>
      <vt:lpstr>PowerPoint Presentation</vt:lpstr>
      <vt:lpstr>PowerPoint Presentation</vt:lpstr>
      <vt:lpstr>Review: Boralex Submission </vt:lpstr>
      <vt:lpstr>PowerPoint Presentation</vt:lpstr>
      <vt:lpstr>Chatham-Kent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Tomo Matesic</dc:creator>
  <cp:lastModifiedBy>Kelly Alves</cp:lastModifiedBy>
  <cp:revision>2</cp:revision>
  <dcterms:created xsi:type="dcterms:W3CDTF">2023-02-22T03:05:50Z</dcterms:created>
  <dcterms:modified xsi:type="dcterms:W3CDTF">2023-03-01T12:12:17Z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0x0101000B1234BBD46A22429AE71FFF4ABCB582</vt:lpwstr>
  </property>
</Properties>
</file>